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75" r:id="rId11"/>
    <p:sldId id="264" r:id="rId12"/>
    <p:sldId id="266" r:id="rId13"/>
    <p:sldId id="267" r:id="rId14"/>
    <p:sldId id="270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80BA2-B6E5-4C42-9EA8-36B20D42EBF9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E98BA-8992-40DC-9328-DF2A08AC4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91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8BA-8992-40DC-9328-DF2A08AC4A9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28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BB5E520-E0DC-42A4-B4A5-CE64C71418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7875-35BC-4A0A-B4AA-BCB637E853E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B5E520-E0DC-42A4-B4A5-CE64C71418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6347875-35BC-4A0A-B4AA-BCB637E853E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BB5E520-E0DC-42A4-B4A5-CE64C71418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636912"/>
            <a:ext cx="8305800" cy="3672408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Посвящается всем детям Великой</a:t>
            </a: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Отечественной войны 1941-1945 г. 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12776"/>
            <a:ext cx="8305800" cy="4032448"/>
          </a:xfrm>
        </p:spPr>
        <p:txBody>
          <a:bodyPr/>
          <a:lstStyle/>
          <a:p>
            <a:r>
              <a:rPr lang="ru-RU" sz="6000" b="1" dirty="0">
                <a:solidFill>
                  <a:srgbClr val="FF0000"/>
                </a:solidFill>
                <a:effectLst/>
              </a:rPr>
              <a:t/>
            </a:r>
            <a:br>
              <a:rPr lang="ru-RU" sz="6000" b="1" dirty="0">
                <a:solidFill>
                  <a:srgbClr val="FF0000"/>
                </a:solidFill>
                <a:effectLst/>
              </a:rPr>
            </a:br>
            <a:r>
              <a:rPr lang="ru-RU" sz="6000" b="1" dirty="0">
                <a:solidFill>
                  <a:srgbClr val="FF0000"/>
                </a:solidFill>
                <a:effectLst/>
              </a:rPr>
              <a:t/>
            </a:r>
            <a:br>
              <a:rPr lang="ru-RU" sz="6000" b="1" dirty="0">
                <a:solidFill>
                  <a:srgbClr val="FF0000"/>
                </a:solidFill>
                <a:effectLst/>
              </a:rPr>
            </a:br>
            <a:r>
              <a:rPr lang="ru-RU" sz="6000" b="1" dirty="0">
                <a:solidFill>
                  <a:srgbClr val="FF0000"/>
                </a:solidFill>
                <a:effectLst/>
              </a:rPr>
              <a:t/>
            </a:r>
            <a:br>
              <a:rPr lang="ru-RU" sz="6000" b="1" dirty="0">
                <a:solidFill>
                  <a:srgbClr val="FF0000"/>
                </a:solidFill>
                <a:effectLst/>
              </a:rPr>
            </a:br>
            <a:r>
              <a:rPr lang="ru-RU" sz="6000" b="1" dirty="0">
                <a:solidFill>
                  <a:srgbClr val="FF0000"/>
                </a:solidFill>
                <a:effectLst/>
              </a:rPr>
              <a:t/>
            </a:r>
            <a:br>
              <a:rPr lang="ru-RU" sz="6000" b="1" dirty="0">
                <a:solidFill>
                  <a:srgbClr val="FF0000"/>
                </a:solidFill>
                <a:effectLst/>
              </a:rPr>
            </a:br>
            <a:r>
              <a:rPr lang="ru-RU" sz="6000" b="1" dirty="0">
                <a:solidFill>
                  <a:srgbClr val="C00000"/>
                </a:solidFill>
                <a:effectLst/>
              </a:rPr>
              <a:t>Дети войны</a:t>
            </a:r>
            <a:r>
              <a:rPr lang="ru-RU" sz="6000" dirty="0">
                <a:solidFill>
                  <a:srgbClr val="C00000"/>
                </a:solidFill>
                <a:effectLst/>
              </a:rPr>
              <a:t/>
            </a:r>
            <a:br>
              <a:rPr lang="ru-RU" sz="6000" dirty="0">
                <a:solidFill>
                  <a:srgbClr val="C00000"/>
                </a:solidFill>
                <a:effectLst/>
              </a:rPr>
            </a:br>
            <a:r>
              <a:rPr lang="ru-RU" sz="6000" dirty="0">
                <a:solidFill>
                  <a:srgbClr val="C00000"/>
                </a:solidFill>
                <a:effectLst/>
              </a:rPr>
              <a:t/>
            </a:r>
            <a:br>
              <a:rPr lang="ru-RU" sz="6000" dirty="0">
                <a:solidFill>
                  <a:srgbClr val="C00000"/>
                </a:solidFill>
                <a:effectLst/>
              </a:rPr>
            </a:br>
            <a:r>
              <a:rPr lang="ru-RU" sz="6000" dirty="0">
                <a:solidFill>
                  <a:srgbClr val="FF0000"/>
                </a:solidFill>
                <a:effectLst/>
              </a:rPr>
              <a:t/>
            </a:r>
            <a:br>
              <a:rPr lang="ru-RU" sz="6000" dirty="0">
                <a:solidFill>
                  <a:srgbClr val="FF0000"/>
                </a:solidFill>
                <a:effectLst/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обеда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83568" y="404664"/>
            <a:ext cx="3024336" cy="1440160"/>
          </a:xfrm>
          <a:prstGeom prst="rect">
            <a:avLst/>
          </a:prstGeom>
        </p:spPr>
      </p:pic>
      <p:pic>
        <p:nvPicPr>
          <p:cNvPr id="5" name="Рисунок 1" descr="дети 33.jpg"/>
          <p:cNvPicPr>
            <a:picLocks noGrp="1" noChangeAspect="1"/>
          </p:cNvPicPr>
          <p:nvPr isPhoto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9472" y="3739608"/>
            <a:ext cx="43144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734831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3888432" cy="5288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      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Сутками трудились ребята на заводах, фабриках, встав за станки вместо ушедших на фронт братьев и отцов: делали взрыватели к минам, запалы к ручным гранатам, дымовые шашки, цветные сигнальные ракеты, собирали противогазы. 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       Работали в сельском хозяйстве, выращивали овощи для госпиталей. Пионеры шили для армии белье, гимнастерки, вязали теплые вещи для фронта: варежки, носки, шарфы. 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       Ребята помогали раненым в госпиталях, писали под их диктовку письма родным, ставили спектакли, устраивали концерты, вызывая улыбку у измученных войной взрослых мужчин. 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Труд детей в тылу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77" y="2815782"/>
            <a:ext cx="2327920" cy="17604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73" y="3048286"/>
            <a:ext cx="2200708" cy="15279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70" y="4762950"/>
            <a:ext cx="2304256" cy="166719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397" y="951813"/>
            <a:ext cx="2313184" cy="16224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72" y="872192"/>
            <a:ext cx="2543944" cy="18224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449" y="4674002"/>
            <a:ext cx="2483929" cy="18450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7130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8451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По известной статистике </a:t>
            </a:r>
            <a:r>
              <a:rPr lang="ru-RU" sz="2400" dirty="0">
                <a:solidFill>
                  <a:srgbClr val="C00000"/>
                </a:solidFill>
                <a:effectLst/>
              </a:rPr>
              <a:t>Великая Отечественная война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 унесла около </a:t>
            </a:r>
            <a:r>
              <a:rPr lang="ru-RU" sz="2400" dirty="0">
                <a:solidFill>
                  <a:srgbClr val="C00000"/>
                </a:solidFill>
                <a:effectLst/>
              </a:rPr>
              <a:t>27 млн. жизней граждан Советского Союза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. Из них около </a:t>
            </a:r>
            <a:r>
              <a:rPr lang="ru-RU" sz="2400" dirty="0">
                <a:solidFill>
                  <a:srgbClr val="C00000"/>
                </a:solidFill>
                <a:effectLst/>
              </a:rPr>
              <a:t>10 млн. – солдаты, </a:t>
            </a:r>
            <a:r>
              <a:rPr lang="ru-RU" sz="2400" dirty="0">
                <a:solidFill>
                  <a:schemeClr val="tx1"/>
                </a:solidFill>
                <a:effectLst/>
              </a:rPr>
              <a:t>остальные – старики, женщины, дети.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Но статистика молчит о том, сколько детей погибло в годы Великой Отечественной войны, сколько получили ранения и стали калеками. 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90810"/>
            <a:ext cx="3312368" cy="239437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93096"/>
            <a:ext cx="3528392" cy="23042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357154"/>
            <a:ext cx="2322545" cy="306168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614367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Сотни тысяч мальчишек и девчонок в годы </a:t>
            </a:r>
            <a:r>
              <a:rPr lang="ru-RU" sz="2400" dirty="0">
                <a:solidFill>
                  <a:srgbClr val="C00000"/>
                </a:solidFill>
                <a:effectLst/>
              </a:rPr>
              <a:t>Великой Отечественной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шли в военкоматы, прибавляли себе год-два и уходили защищать </a:t>
            </a:r>
            <a:r>
              <a:rPr lang="ru-RU" sz="2400" dirty="0">
                <a:solidFill>
                  <a:srgbClr val="C00000"/>
                </a:solidFill>
                <a:effectLst/>
              </a:rPr>
              <a:t>Родину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, многие погибали за нее. 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00808"/>
            <a:ext cx="30243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Володя </a:t>
            </a:r>
            <a:r>
              <a:rPr lang="ru-RU" sz="2000" b="1" i="1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Казьмин</a:t>
            </a:r>
            <a:r>
              <a:rPr lang="ru-RU" sz="20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Юра </a:t>
            </a:r>
            <a:r>
              <a:rPr lang="ru-RU" sz="2000" b="1" i="1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Жданко</a:t>
            </a:r>
            <a:r>
              <a:rPr lang="ru-RU" sz="20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000" b="1" i="1" u="sng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Лёня Голиков, </a:t>
            </a:r>
          </a:p>
          <a:p>
            <a:pPr>
              <a:lnSpc>
                <a:spcPct val="150000"/>
              </a:lnSpc>
            </a:pPr>
            <a:r>
              <a:rPr lang="ru-RU" sz="2000" b="1" i="1" u="sng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Марат </a:t>
            </a:r>
            <a:r>
              <a:rPr lang="ru-RU" sz="2000" b="1" i="1" u="sng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Казей</a:t>
            </a:r>
            <a:r>
              <a:rPr lang="ru-RU" sz="2000" b="1" i="1" u="sng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Лара Михеенко,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i="1" u="sng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Валя Котик, 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Таня Морозова,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Витя Коробков, </a:t>
            </a:r>
          </a:p>
          <a:p>
            <a:pPr>
              <a:lnSpc>
                <a:spcPct val="150000"/>
              </a:lnSpc>
            </a:pPr>
            <a:r>
              <a:rPr lang="ru-RU" sz="2000" b="1" i="1" u="sng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Зина Портнова. ..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0807"/>
            <a:ext cx="5544616" cy="4199611"/>
          </a:xfr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026283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5006"/>
            <a:ext cx="8496944" cy="2952329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	Ребята собирали оставшиеся от боёв винтовки, патроны, пулемёты, гранаты, а затем передавали всё это партизанам.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>
                <a:solidFill>
                  <a:srgbClr val="C00000"/>
                </a:solidFill>
                <a:effectLst/>
              </a:rPr>
              <a:t>Спасали раненых красноармейцев,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помогали устраивать подпольщикам побеги наших военнопленных из немецких концлагерей</a:t>
            </a:r>
            <a:r>
              <a:rPr lang="ru-RU" sz="2400" dirty="0">
                <a:solidFill>
                  <a:srgbClr val="C00000"/>
                </a:solidFill>
                <a:effectLst/>
              </a:rPr>
              <a:t>. Поджигали немецкие склады с продовольствием,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техникой, обмундированием, фуражом, </a:t>
            </a:r>
            <a:r>
              <a:rPr lang="ru-RU" sz="2400" dirty="0">
                <a:solidFill>
                  <a:srgbClr val="C00000"/>
                </a:solidFill>
                <a:effectLst/>
              </a:rPr>
              <a:t>взрывали железнодорожные вагоны и паровозы. </a:t>
            </a:r>
            <a:br>
              <a:rPr lang="ru-RU" sz="2400" dirty="0">
                <a:solidFill>
                  <a:srgbClr val="C00000"/>
                </a:solidFill>
                <a:effectLst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792" y="2613392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В повести </a:t>
            </a:r>
            <a:r>
              <a:rPr lang="ru-RU" sz="2000" b="1" dirty="0"/>
              <a:t>Владимира Богомолова «Иван»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можно прочитать о судьбе юного разведчика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0" y="3333319"/>
            <a:ext cx="2304256" cy="30340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36" y="3358958"/>
            <a:ext cx="3672408" cy="25892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4" y="3429000"/>
            <a:ext cx="1830313" cy="25892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2862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97955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Пионеры-герои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62068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Таня Савичева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864" y="1052935"/>
            <a:ext cx="5616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	Вместе с другими ребятами-ленинградцами  Таня освобождала чердаки, таскала туда мешки с песком, ведра  с водой, чтобы тушить зажигалки, ухаживала за ранеными.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	Одного за другим война забрала </a:t>
            </a:r>
            <a:r>
              <a:rPr lang="ru-RU" b="1" i="1" dirty="0"/>
              <a:t>Таниных братьев и сестёр, дядю, бабушку… маму…</a:t>
            </a:r>
            <a:endParaRPr lang="ru-RU" b="1" dirty="0"/>
          </a:p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081607"/>
            <a:ext cx="3168351" cy="2093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76555"/>
            <a:ext cx="3168647" cy="21717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941168"/>
            <a:ext cx="2664296" cy="1656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3" y="3192161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            Таня умерла от истощения первого июля сорок четвертого года… </a:t>
            </a:r>
          </a:p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            </a:t>
            </a:r>
            <a:r>
              <a:rPr lang="ru-RU" b="1" i="1" dirty="0">
                <a:solidFill>
                  <a:srgbClr val="C00000"/>
                </a:solidFill>
              </a:rPr>
              <a:t>Дневник Тани Савичевой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фигурировал на </a:t>
            </a:r>
            <a:r>
              <a:rPr lang="ru-RU" b="1" i="1" dirty="0">
                <a:solidFill>
                  <a:srgbClr val="C00000"/>
                </a:solidFill>
              </a:rPr>
              <a:t>Нюрнбергском процессе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как один из обвинительных документов против фашистских преступников.</a:t>
            </a:r>
            <a:br>
              <a:rPr lang="ru-RU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Сегодня он выставлен в музее истории </a:t>
            </a:r>
            <a:r>
              <a:rPr lang="ru-RU" b="1" i="1" dirty="0">
                <a:solidFill>
                  <a:srgbClr val="C00000"/>
                </a:solidFill>
              </a:rPr>
              <a:t>Ленинграда.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5755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Рисунки детей – узников концлагерей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66925"/>
            <a:ext cx="2995914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12" y="1401535"/>
            <a:ext cx="2608252" cy="34945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3056"/>
            <a:ext cx="3593592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467" y="4014161"/>
            <a:ext cx="3771997" cy="2691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79679"/>
            <a:ext cx="2476313" cy="2938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899428"/>
            <a:ext cx="90364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11 апреля </a:t>
            </a:r>
            <a:r>
              <a:rPr lang="ru-RU" sz="2000" b="1" i="1" dirty="0"/>
              <a:t>- Международный день освобождения узников нацистских концлагерей.</a:t>
            </a:r>
          </a:p>
          <a:p>
            <a:r>
              <a:rPr lang="ru-RU" dirty="0"/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04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437" y="68020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Наша страна много лет живёт в мире. Для большинства из Вас война — это то, что Вы видите на экранах телевизоров, компьютеров. В неё вы играете, но для некоторых детей война и сегодня — это не игра, а суровая реальность…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Чтобы помнили…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71" y="1772816"/>
            <a:ext cx="3339455" cy="26036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3" y="2377196"/>
            <a:ext cx="3267447" cy="21837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81128"/>
            <a:ext cx="2903984" cy="20699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72" y="4005064"/>
            <a:ext cx="2979415" cy="23998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04864"/>
            <a:ext cx="2324372" cy="20118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38" y="3957010"/>
            <a:ext cx="1669519" cy="2253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375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719588"/>
            <a:ext cx="4556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22 июня 1941 года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502407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Дети играли и не подозревали, что скоро на устах будет только одно слово - война.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46" y="2777754"/>
            <a:ext cx="5069997" cy="3675582"/>
          </a:xfrm>
          <a:prstGeom prst="rect">
            <a:avLst/>
          </a:prstGeom>
        </p:spPr>
      </p:pic>
      <p:pic>
        <p:nvPicPr>
          <p:cNvPr id="7" name="Рисунок 1" descr="дети 17.jpg"/>
          <p:cNvPicPr>
            <a:picLocks noGrp="1" noChangeAspect="1"/>
          </p:cNvPicPr>
          <p:nvPr isPhoto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77754"/>
            <a:ext cx="4320480" cy="33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63903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04864"/>
            <a:ext cx="3637856" cy="41764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91264" cy="482453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700" b="1" dirty="0">
                <a:solidFill>
                  <a:srgbClr val="C00000"/>
                </a:solidFill>
                <a:effectLst/>
              </a:rPr>
              <a:t>Из воспоминаний Валентины Ивановны Потарайко:</a:t>
            </a:r>
            <a:r>
              <a:rPr lang="ru-RU" sz="2700" dirty="0">
                <a:solidFill>
                  <a:srgbClr val="C00000"/>
                </a:solidFill>
                <a:effectLst/>
              </a:rPr>
              <a:t> </a:t>
            </a:r>
            <a:r>
              <a:rPr lang="ru-RU" sz="2700" i="1" dirty="0">
                <a:solidFill>
                  <a:srgbClr val="C00000"/>
                </a:solidFill>
                <a:effectLst/>
              </a:rPr>
              <a:t/>
            </a:r>
            <a:br>
              <a:rPr lang="ru-RU" sz="2700" i="1" dirty="0">
                <a:solidFill>
                  <a:srgbClr val="C00000"/>
                </a:solidFill>
                <a:effectLst/>
              </a:rPr>
            </a:br>
            <a:r>
              <a:rPr lang="ru-RU" sz="2400" i="1" dirty="0">
                <a:solidFill>
                  <a:schemeClr val="bg1"/>
                </a:solidFill>
                <a:effectLst/>
              </a:rPr>
              <a:t>«Мне было 5–6 лет. Из блокадного Ленинграда нас эвакуировали в Пермскую область. Везли через Ладогу, где мы попали под бомбежку…»</a:t>
            </a:r>
            <a:br>
              <a:rPr lang="ru-RU" sz="2400" i="1" dirty="0">
                <a:solidFill>
                  <a:schemeClr val="bg1"/>
                </a:solidFill>
                <a:effectLst/>
              </a:rPr>
            </a:br>
            <a:r>
              <a:rPr lang="ru-RU" sz="2400" i="1" dirty="0">
                <a:solidFill>
                  <a:schemeClr val="bg1"/>
                </a:solidFill>
                <a:effectLst/>
              </a:rPr>
              <a:t>«…Дул сильный ветер, опилки </a:t>
            </a:r>
            <a:br>
              <a:rPr lang="ru-RU" sz="2400" i="1" dirty="0">
                <a:solidFill>
                  <a:schemeClr val="bg1"/>
                </a:solidFill>
                <a:effectLst/>
              </a:rPr>
            </a:br>
            <a:r>
              <a:rPr lang="ru-RU" sz="2400" i="1" dirty="0">
                <a:solidFill>
                  <a:schemeClr val="bg1"/>
                </a:solidFill>
                <a:effectLst/>
              </a:rPr>
              <a:t>засыпали её раны, мама стонала, а </a:t>
            </a:r>
            <a:br>
              <a:rPr lang="ru-RU" sz="2400" i="1" dirty="0">
                <a:solidFill>
                  <a:schemeClr val="bg1"/>
                </a:solidFill>
                <a:effectLst/>
              </a:rPr>
            </a:br>
            <a:r>
              <a:rPr lang="ru-RU" sz="2400" i="1" dirty="0">
                <a:solidFill>
                  <a:schemeClr val="bg1"/>
                </a:solidFill>
                <a:effectLst/>
              </a:rPr>
              <a:t>я вычищала ей раны и просила: </a:t>
            </a:r>
            <a:br>
              <a:rPr lang="ru-RU" sz="2400" i="1" dirty="0">
                <a:solidFill>
                  <a:schemeClr val="bg1"/>
                </a:solidFill>
                <a:effectLst/>
              </a:rPr>
            </a:br>
            <a:r>
              <a:rPr lang="ru-RU" sz="2400" i="1" dirty="0">
                <a:solidFill>
                  <a:schemeClr val="bg1"/>
                </a:solidFill>
                <a:effectLst/>
              </a:rPr>
              <a:t>"Мама, не умирай!" Но она умерла. </a:t>
            </a:r>
            <a:br>
              <a:rPr lang="ru-RU" sz="2400" i="1" dirty="0">
                <a:solidFill>
                  <a:schemeClr val="bg1"/>
                </a:solidFill>
                <a:effectLst/>
              </a:rPr>
            </a:br>
            <a:r>
              <a:rPr lang="ru-RU" sz="2400" i="1" dirty="0">
                <a:solidFill>
                  <a:schemeClr val="bg1"/>
                </a:solidFill>
                <a:effectLst/>
              </a:rPr>
              <a:t>Я осталась одна».</a:t>
            </a:r>
            <a:r>
              <a:rPr lang="ru-RU" sz="2400" dirty="0">
                <a:solidFill>
                  <a:schemeClr val="bg1"/>
                </a:solidFill>
                <a:effectLst/>
              </a:rPr>
              <a:t/>
            </a:r>
            <a:br>
              <a:rPr lang="ru-RU" sz="2400" dirty="0">
                <a:solidFill>
                  <a:schemeClr val="bg1"/>
                </a:solidFill>
                <a:effectLst/>
              </a:rPr>
            </a:br>
            <a:r>
              <a:rPr lang="ru-RU" sz="2400" i="1" dirty="0">
                <a:solidFill>
                  <a:schemeClr val="bg1"/>
                </a:solidFill>
                <a:effectLst/>
              </a:rPr>
              <a:t/>
            </a:r>
            <a:br>
              <a:rPr lang="ru-RU" sz="2400" i="1" dirty="0">
                <a:solidFill>
                  <a:schemeClr val="bg1"/>
                </a:solidFill>
                <a:effectLst/>
              </a:rPr>
            </a:br>
            <a:endParaRPr lang="ru-RU" sz="2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278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250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/>
              </a:rPr>
              <a:t>Вспоминает Валентина Ивановна:</a:t>
            </a:r>
            <a:br>
              <a:rPr lang="ru-RU" sz="2400" b="1" dirty="0">
                <a:solidFill>
                  <a:srgbClr val="C00000"/>
                </a:solidFill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«</a:t>
            </a:r>
            <a:r>
              <a:rPr lang="ru-RU" sz="2000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Когда наш эшелон разбомбили второй раз, мы попали в руки немцев. Фашисты выстраивали детей отдельно, взрослых отдельно. От ужаса никто не плакал, смотрели на все стеклянными глазами. Мы чётко усвоили урок: заплачешь – расстреляют. Так на наших глазах убили маленькую девочку, которая кричала без остановки». 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1" descr="дети 35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636912"/>
            <a:ext cx="524730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2848922"/>
            <a:ext cx="2808312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+mj-lt"/>
              </a:rPr>
              <a:t>Фашистские нелюди стреляли в детей ради забавы, чтобы поупражняться в меткости.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387442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</a:rPr>
              <a:t>Многие дети боролись с фашизмом с оружием в руках, становясь сыновьями и дочерями полков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74073" y="1268760"/>
            <a:ext cx="8229600" cy="482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Вспоминает Николай Пантелеевич </a:t>
            </a:r>
            <a:r>
              <a:rPr lang="ru-RU" sz="2400" b="1" dirty="0" err="1">
                <a:solidFill>
                  <a:srgbClr val="C00000"/>
                </a:solidFill>
              </a:rPr>
              <a:t>Крыжков</a:t>
            </a:r>
            <a:r>
              <a:rPr lang="ru-RU" sz="2400" b="1" dirty="0">
                <a:solidFill>
                  <a:srgbClr val="C00000"/>
                </a:solidFill>
              </a:rPr>
              <a:t>: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«Зиму я скитался по степям, промышлял на железной дороге, так добрался до Сталинграда... Осенью 1942 года меня приютили солдаты 1095-го артиллерийского полка, накормили, отмыли, обогрели».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Николай Пантелеевич удостоен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ордена Отечественной войны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2-й степени, медалей "За боевые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заслуги",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"За взятие Кенигсберга",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благодарности командира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за взятие Севастополя.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Рисунок 1" descr="дети 26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24944"/>
            <a:ext cx="42839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912762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-459432"/>
            <a:ext cx="8640960" cy="60486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effectLst/>
              </a:rPr>
              <a:t>Сыны полков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/>
              </a:rPr>
              <a:t>– дети военных лет воевали против немецких оккупантов наравне со взрослыми. 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b="1" i="1" dirty="0">
                <a:solidFill>
                  <a:srgbClr val="C00000"/>
                </a:solidFill>
                <a:effectLst/>
              </a:rPr>
              <a:t>Маршал Баграмян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вспоминал, </a:t>
            </a:r>
            <a:b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что смелость, отвага </a:t>
            </a:r>
            <a:b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подростков, </a:t>
            </a:r>
            <a:b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их изобретательность</a:t>
            </a:r>
            <a:b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 в выполнении заданий </a:t>
            </a:r>
            <a:b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поражали даже старых </a:t>
            </a:r>
            <a:b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и опытных солдат. </a:t>
            </a:r>
            <a:br>
              <a:rPr lang="ru-RU" sz="2000" b="1" i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endParaRPr lang="ru-RU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41" y="2348880"/>
            <a:ext cx="4824536" cy="35283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44923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68760"/>
            <a:ext cx="4860032" cy="482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>
                <a:solidFill>
                  <a:schemeClr val="bg2">
                    <a:lumMod val="50000"/>
                  </a:schemeClr>
                </a:solidFill>
              </a:rPr>
              <a:t>	Рассказывает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Валентина Ивановна.-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</a:rPr>
              <a:t> Два года – 1946-1947 гг. я, детдомовка, не знала вкуса хлеба. Норма была : завтрак и ужин – по 100 граммов хлеба, обед – 200. Но и эти крохи всегда отбирали ребята посильнее. Детдомовцы часами стояли в магазинах и ждали, когда продавец даст им горсточку хлебных крошек, которые оставались после нарезки".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352928" cy="11163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/>
              </a:rPr>
              <a:t>Детство поглотила война, </a:t>
            </a:r>
            <a:br>
              <a:rPr lang="ru-RU" sz="2800" b="1" dirty="0">
                <a:solidFill>
                  <a:srgbClr val="C00000"/>
                </a:solidFill>
                <a:effectLst/>
              </a:rPr>
            </a:br>
            <a:r>
              <a:rPr lang="ru-RU" sz="2800" b="1" dirty="0">
                <a:solidFill>
                  <a:srgbClr val="C00000"/>
                </a:solidFill>
                <a:effectLst/>
              </a:rPr>
              <a:t>юность – послевоенная разруха и голод.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679304" cy="24277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4656615"/>
            <a:ext cx="39207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Дети войны - и веет холодом,</a:t>
            </a:r>
            <a:br>
              <a:rPr lang="ru-RU" b="1" dirty="0"/>
            </a:br>
            <a:r>
              <a:rPr lang="ru-RU" b="1" dirty="0"/>
              <a:t>Дети войны - и пахнет голодом,</a:t>
            </a:r>
            <a:br>
              <a:rPr lang="ru-RU" b="1" dirty="0"/>
            </a:br>
            <a:r>
              <a:rPr lang="ru-RU" b="1" dirty="0"/>
              <a:t>Дети войны - и дыбом волосы:</a:t>
            </a:r>
            <a:br>
              <a:rPr lang="ru-RU" b="1" dirty="0"/>
            </a:br>
            <a:r>
              <a:rPr lang="ru-RU" b="1" dirty="0"/>
              <a:t>На чёлках детских седые волосы.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933056"/>
            <a:ext cx="3888432" cy="266429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45470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76" y="2285264"/>
            <a:ext cx="2232248" cy="30963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24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/>
              </a:rPr>
              <a:t>В повести 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Альберта </a:t>
            </a:r>
            <a:r>
              <a:rPr lang="ru-RU" sz="2400" b="1" dirty="0" err="1">
                <a:solidFill>
                  <a:srgbClr val="C00000"/>
                </a:solidFill>
                <a:effectLst/>
              </a:rPr>
              <a:t>Лиханова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«Последние холода»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/>
              </a:rPr>
              <a:t>страшно и красноречиво описана тема лишений и голода, от которого люди теряют человеческий облик. 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01466"/>
            <a:ext cx="1656184" cy="2207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72481"/>
            <a:ext cx="405765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186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24482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/>
              </a:rPr>
              <a:t>Именно эти дети во время войны восстанавливали разрушенное хозяйство, в 12 лет становясь у станков на заводах и фабриках, работая на стройках. </a:t>
            </a:r>
            <a:br>
              <a:rPr lang="ru-RU" sz="2400" b="1" dirty="0">
                <a:solidFill>
                  <a:srgbClr val="C00000"/>
                </a:solidFill>
                <a:effectLst/>
              </a:rPr>
            </a:b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74" y="1844824"/>
            <a:ext cx="3528392" cy="2126123"/>
          </a:xfr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86325"/>
            <a:ext cx="3240360" cy="203997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49080"/>
            <a:ext cx="3199150" cy="230325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998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83004"/>
            <a:ext cx="3528392" cy="259228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06311"/>
            <a:ext cx="3240360" cy="206284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135817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782</TotalTime>
  <Words>465</Words>
  <Application>Microsoft Office PowerPoint</Application>
  <PresentationFormat>Экран (4:3)</PresentationFormat>
  <Paragraphs>53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    Дети войны   </vt:lpstr>
      <vt:lpstr>Слайд 2</vt:lpstr>
      <vt:lpstr>Из воспоминаний Валентины Ивановны Потарайко:  «Мне было 5–6 лет. Из блокадного Ленинграда нас эвакуировали в Пермскую область. Везли через Ладогу, где мы попали под бомбежку…» «…Дул сильный ветер, опилки  засыпали её раны, мама стонала, а  я вычищала ей раны и просила:  "Мама, не умирай!" Но она умерла.  Я осталась одна».  </vt:lpstr>
      <vt:lpstr>Вспоминает Валентина Ивановна:  «Когда наш эшелон разбомбили второй раз, мы попали в руки немцев. Фашисты выстраивали детей отдельно, взрослых отдельно. От ужаса никто не плакал, смотрели на все стеклянными глазами. Мы чётко усвоили урок: заплачешь – расстреляют. Так на наших глазах убили маленькую девочку, которая кричала без остановки». </vt:lpstr>
      <vt:lpstr>Многие дети боролись с фашизмом с оружием в руках, становясь сыновьями и дочерями полков</vt:lpstr>
      <vt:lpstr>Сыны полков – дети военных лет воевали против немецких оккупантов наравне со взрослыми.  Маршал Баграмян вспоминал,  что смелость, отвага  подростков,  их изобретательность  в выполнении заданий  поражали даже старых  и опытных солдат.  </vt:lpstr>
      <vt:lpstr>Детство поглотила война,  юность – послевоенная разруха и голод. </vt:lpstr>
      <vt:lpstr>В повести Альберта Лиханова «Последние холода» страшно и красноречиво описана тема лишений и голода, от которого люди теряют человеческий облик. </vt:lpstr>
      <vt:lpstr>Именно эти дети во время войны восстанавливали разрушенное хозяйство, в 12 лет становясь у станков на заводах и фабриках, работая на стройках.  </vt:lpstr>
      <vt:lpstr>Труд детей в тылу</vt:lpstr>
      <vt:lpstr>По известной статистике Великая Отечественная война унесла около 27 млн. жизней граждан Советского Союза. Из них около 10 млн. – солдаты, остальные – старики, женщины, дети.  Но статистика молчит о том, сколько детей погибло в годы Великой Отечественной войны, сколько получили ранения и стали калеками. </vt:lpstr>
      <vt:lpstr>Сотни тысяч мальчишек и девчонок в годы Великой Отечественной шли в военкоматы, прибавляли себе год-два и уходили защищать Родину, многие погибали за нее. </vt:lpstr>
      <vt:lpstr>   Ребята собирали оставшиеся от боёв винтовки, патроны, пулемёты, гранаты, а затем передавали всё это партизанам. Спасали раненых красноармейцев, помогали устраивать подпольщикам побеги наших военнопленных из немецких концлагерей. Поджигали немецкие склады с продовольствием,  техникой, обмундированием, фуражом, взрывали железнодорожные вагоны и паровозы.  </vt:lpstr>
      <vt:lpstr>Пионеры-герои</vt:lpstr>
      <vt:lpstr>Рисунки детей – узников концлагерей</vt:lpstr>
      <vt:lpstr>Чтобы помнили…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войны</dc:title>
  <dc:creator>Пользователь</dc:creator>
  <cp:lastModifiedBy>Пользователь Windows</cp:lastModifiedBy>
  <cp:revision>66</cp:revision>
  <dcterms:created xsi:type="dcterms:W3CDTF">2015-04-09T09:43:13Z</dcterms:created>
  <dcterms:modified xsi:type="dcterms:W3CDTF">2020-05-13T03:57:07Z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2599250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