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70" r:id="rId3"/>
    <p:sldId id="276" r:id="rId4"/>
    <p:sldId id="268" r:id="rId5"/>
    <p:sldId id="275" r:id="rId6"/>
    <p:sldId id="271" r:id="rId7"/>
    <p:sldId id="272" r:id="rId8"/>
    <p:sldId id="256" r:id="rId9"/>
    <p:sldId id="257" r:id="rId10"/>
    <p:sldId id="277" r:id="rId11"/>
    <p:sldId id="278" r:id="rId12"/>
    <p:sldId id="269" r:id="rId13"/>
    <p:sldId id="258" r:id="rId14"/>
    <p:sldId id="259" r:id="rId15"/>
    <p:sldId id="274" r:id="rId16"/>
    <p:sldId id="260" r:id="rId17"/>
    <p:sldId id="279" r:id="rId18"/>
    <p:sldId id="261" r:id="rId19"/>
    <p:sldId id="280" r:id="rId20"/>
    <p:sldId id="262" r:id="rId21"/>
    <p:sldId id="273" r:id="rId22"/>
    <p:sldId id="263" r:id="rId23"/>
    <p:sldId id="281" r:id="rId24"/>
    <p:sldId id="264" r:id="rId25"/>
    <p:sldId id="266" r:id="rId26"/>
    <p:sldId id="267" r:id="rId27"/>
    <p:sldId id="26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B96F5-D1E0-4DEC-B48E-776B28BEC64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A58C6-4953-4F83-803B-7BDCF5534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A58C6-4953-4F83-803B-7BDCF5534E9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B74-E5DC-45E7-AAF9-6A2345CB34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F643-9F68-40FF-843E-BA2073D5A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B74-E5DC-45E7-AAF9-6A2345CB34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F643-9F68-40FF-843E-BA2073D5A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B74-E5DC-45E7-AAF9-6A2345CB34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F643-9F68-40FF-843E-BA2073D5A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95FC131-CF31-4450-AF1A-FCFB57153638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077C1A0-CF97-4A14-9FCA-C3B54AF859B5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BF7FF24-E285-4285-8B24-C823779BCE17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07EC84C-D9A4-4D57-AEF8-12CAEDB50131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D26A56B-AE09-4837-9118-06EB109F00C5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EBC9670-D715-4D1D-A081-2145B5F62495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3492B5A-3EB4-495F-BD0C-1BCEE9582003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73EEAC4-583F-412B-BE70-976E9A07E4B5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B74-E5DC-45E7-AAF9-6A2345CB34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F643-9F68-40FF-843E-BA2073D5A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FD6C513-2D96-4FA7-85F2-F73A07F51713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6AF8796-4523-4094-9036-56295F7A18DD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1A3AC60-28BE-4B54-8624-FD4B1BAA6C22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FDB9ADB-8585-4EE3-AD2D-9C0568691A2B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B74-E5DC-45E7-AAF9-6A2345CB34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F643-9F68-40FF-843E-BA2073D5A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B74-E5DC-45E7-AAF9-6A2345CB34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F643-9F68-40FF-843E-BA2073D5A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B74-E5DC-45E7-AAF9-6A2345CB34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F643-9F68-40FF-843E-BA2073D5A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B74-E5DC-45E7-AAF9-6A2345CB34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F643-9F68-40FF-843E-BA2073D5A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B74-E5DC-45E7-AAF9-6A2345CB34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F643-9F68-40FF-843E-BA2073D5A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B74-E5DC-45E7-AAF9-6A2345CB34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F643-9F68-40FF-843E-BA2073D5A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B74-E5DC-45E7-AAF9-6A2345CB34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F643-9F68-40FF-843E-BA2073D5A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10B74-E5DC-45E7-AAF9-6A2345CB34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BF643-9F68-40FF-843E-BA2073D5A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F578A650-E372-448C-8557-BCA6C98EF7DD}" type="slidenum">
              <a:rPr lang="ru-RU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User\Desktop\1372182369_24_page_4_image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5419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699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7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635795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К большому сожалению, вопрос о числе погибших до сегодняшнего времени остается открытым и на него никто не даст ответ.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общем, на фронте в разное время сражались от шестисот тысяч до одного миллиона женщин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Во времена Великой отечественной войны образовывались женские формирования.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</a:t>
            </a:r>
            <a:r>
              <a:rPr lang="ru-RU" dirty="0"/>
              <a:t>Бакинских заводах производили снаряды для «Катюш». Вообще предприятиями Азербайджана на военные нужды во время Великой Отечественной войны было затрачено и переработано семьдесят пять тонн нефтепродуктов и нефти.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21508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Среди воющих женщин было сформировано три полка и называли их «ночные ведьмы».  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период Великой Отечественной войны создавались добровольческие бригады и даже запасные стрелковые полка из женщин. Подготавливали женщин снайперов специальная центральная школа снайперов.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это очень трудно поверить, но женщины иногда воевали лучше мужчин. Получили звание Герой Советского Союза восемьдесят семь женщин.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Snaipershi-V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687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4293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500" dirty="0"/>
              <a:t>Примерно четыреста наград и медалей не были вручены советским ветеранам. </a:t>
            </a:r>
            <a:endParaRPr lang="ru-RU" sz="2500" dirty="0" smtClean="0"/>
          </a:p>
          <a:p>
            <a:pPr>
              <a:buFont typeface="Wingdings" pitchFamily="2" charset="2"/>
              <a:buChar char="Ø"/>
            </a:pPr>
            <a:r>
              <a:rPr lang="ru-RU" sz="2500" dirty="0" smtClean="0"/>
              <a:t>Не </a:t>
            </a:r>
            <a:r>
              <a:rPr lang="ru-RU" sz="2500" dirty="0"/>
              <a:t>успевали выпускать медали и ордена и именно поэтому они не всем достались. </a:t>
            </a:r>
            <a:endParaRPr lang="ru-RU" sz="2500" dirty="0" smtClean="0"/>
          </a:p>
          <a:p>
            <a:pPr>
              <a:buFont typeface="Wingdings" pitchFamily="2" charset="2"/>
              <a:buChar char="Ø"/>
            </a:pPr>
            <a:r>
              <a:rPr lang="ru-RU" sz="2500" dirty="0" smtClean="0"/>
              <a:t> </a:t>
            </a:r>
            <a:r>
              <a:rPr lang="ru-RU" sz="2500" dirty="0"/>
              <a:t>После окончания войны управление кадров начали активную работу относительно розыска награжденных. </a:t>
            </a:r>
            <a:endParaRPr lang="ru-RU" sz="2500" dirty="0" smtClean="0"/>
          </a:p>
          <a:p>
            <a:pPr>
              <a:buFont typeface="Wingdings" pitchFamily="2" charset="2"/>
              <a:buChar char="Ø"/>
            </a:pPr>
            <a:r>
              <a:rPr lang="ru-RU" sz="2500" dirty="0" smtClean="0"/>
              <a:t>К </a:t>
            </a:r>
            <a:r>
              <a:rPr lang="ru-RU" sz="2500" dirty="0"/>
              <a:t>концу пятьдесят шестого года было выдано примерно один миллион наград. </a:t>
            </a:r>
            <a:endParaRPr lang="ru-RU" sz="2500" dirty="0" smtClean="0"/>
          </a:p>
          <a:p>
            <a:pPr>
              <a:buFont typeface="Wingdings" pitchFamily="2" charset="2"/>
              <a:buChar char="Ø"/>
            </a:pPr>
            <a:r>
              <a:rPr lang="ru-RU" sz="2500" dirty="0" smtClean="0"/>
              <a:t>В </a:t>
            </a:r>
            <a:r>
              <a:rPr lang="ru-RU" sz="2500" dirty="0"/>
              <a:t>пятьдесят седьмом году розыск награжденных людей прервался. Медали выдавали только лишь после личного обращения граждан. </a:t>
            </a:r>
            <a:endParaRPr lang="ru-RU" sz="2500" dirty="0" smtClean="0"/>
          </a:p>
          <a:p>
            <a:pPr>
              <a:buFont typeface="Wingdings" pitchFamily="2" charset="2"/>
              <a:buChar char="Ø"/>
            </a:pPr>
            <a:r>
              <a:rPr lang="ru-RU" sz="2500" dirty="0" smtClean="0"/>
              <a:t>Много </a:t>
            </a:r>
            <a:r>
              <a:rPr lang="ru-RU" sz="2500" dirty="0"/>
              <a:t>наград и медалей не вручено, потому что многих ветеранов не осталось в живых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742781x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На войне служило более шестидесяти тысяч собак. Собаки-связисты доставили примерно двести тысяч боевых донесений.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области санитарии собаки вывозили с поля боя примерно семьсот тысяч тяжелораненых командиров и красноармейцев.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Собаки-саперы </a:t>
            </a:r>
            <a:r>
              <a:rPr lang="ru-RU" dirty="0"/>
              <a:t>разминировали примерно триста три города и населенные пункты. Собаками была обследована площадь, объем которой составляет пятнадцать квадратных километров.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Собаки </a:t>
            </a:r>
            <a:r>
              <a:rPr lang="ru-RU" dirty="0"/>
              <a:t>обезвредили более четырех миллионов единиц фугасов и вражеских мин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Больше трехсот наименований техники врага уничтожены собаками истребителями танков.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wow-002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91100" cy="3667125"/>
          </a:xfrm>
          <a:prstGeom prst="rect">
            <a:avLst/>
          </a:prstGeom>
          <a:noFill/>
        </p:spPr>
      </p:pic>
      <p:pic>
        <p:nvPicPr>
          <p:cNvPr id="12291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233" y="3500438"/>
            <a:ext cx="4750767" cy="3357562"/>
          </a:xfrm>
          <a:prstGeom prst="rect">
            <a:avLst/>
          </a:prstGeom>
          <a:noFill/>
        </p:spPr>
      </p:pic>
      <p:pic>
        <p:nvPicPr>
          <p:cNvPr id="12292" name="Picture 4" descr="C:\Users\User\Desktop\0023-026-Vpervye-sobaki-idut-rjadom-s-chelovekom-i-na-Parade-Pobe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571876"/>
            <a:ext cx="4540283" cy="3286124"/>
          </a:xfrm>
          <a:prstGeom prst="rect">
            <a:avLst/>
          </a:prstGeom>
          <a:noFill/>
        </p:spPr>
      </p:pic>
      <p:pic>
        <p:nvPicPr>
          <p:cNvPr id="12293" name="Picture 5" descr="C:\Users\User\Desktop\8_a5bd6917b3de06f06663b24aaf90f60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728961" cy="3571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Гитлер считал своим врагом не Сталина, а диктора Юрия Левитана. Советские власти активно охраняли Левитана.  За голову диктора Левитана Гитлер объявил награду в размере 250 тысяч марок.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Никогда </a:t>
            </a:r>
            <a:r>
              <a:rPr lang="ru-RU" dirty="0"/>
              <a:t>не записывали сообщения и сводки Левитана.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1950 году официально создана специальная запись только лишь для истории.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velikaya-otechestvennaya-vojna-stalin-gitl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1259932160_levit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000924" cy="686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401080" cy="5857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/>
              <a:t>Таран </a:t>
            </a:r>
            <a:endParaRPr lang="ru-RU" b="1" u="sng" dirty="0" smtClean="0"/>
          </a:p>
          <a:p>
            <a:pPr>
              <a:buNone/>
            </a:pPr>
            <a:r>
              <a:rPr lang="ru-RU" dirty="0" smtClean="0"/>
              <a:t>     Богатой </a:t>
            </a:r>
            <a:r>
              <a:rPr lang="ru-RU" dirty="0"/>
              <a:t>на подвиги была Великая Отечественная война. Интересные факты включают в себя и геройское поведение отдельных летчиков.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Например</a:t>
            </a:r>
            <a:r>
              <a:rPr lang="ru-RU" dirty="0"/>
              <a:t>, пилот Борис </a:t>
            </a:r>
            <a:r>
              <a:rPr lang="ru-RU" dirty="0" err="1"/>
              <a:t>Ковзан</a:t>
            </a:r>
            <a:r>
              <a:rPr lang="ru-RU" dirty="0"/>
              <a:t> однажды возвращался с боевого задания. Внезапно его атаковали шесть немецких асов. Летчик расстрелял весь боекомплект и получил ранение в голову. Затем он доложил по рации, что покидает машину и открыл люк. В последний момент он заметил, что на него несется самолет противника. Борис выровнял свою машину и направил ее на таран. Оба самолета взорвались. </a:t>
            </a:r>
            <a:r>
              <a:rPr lang="ru-RU" dirty="0" err="1"/>
              <a:t>Ковзана</a:t>
            </a:r>
            <a:r>
              <a:rPr lang="ru-RU" dirty="0"/>
              <a:t> спасло то, что он перед тараном открыл люк. Летчик без сознания вывалился из кабины, автоматизированный парашют раскрылся, и Борис благополучно приземлился на землю, где его подобрали и отправили в госпиталь. </a:t>
            </a:r>
            <a:r>
              <a:rPr lang="ru-RU" dirty="0" err="1"/>
              <a:t>Ковзан</a:t>
            </a:r>
            <a:r>
              <a:rPr lang="ru-RU" dirty="0"/>
              <a:t> дважды удостаивался почетного звания "Герой Советского Союза".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6154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5" y="0"/>
            <a:ext cx="9096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Верблюды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	Интересные </a:t>
            </a:r>
            <a:r>
              <a:rPr lang="ru-RU" dirty="0"/>
              <a:t>факты из истории ВОВ включают в себя случаи приручения военными диких верблюдов. В 1942 году в Астрахани формировалась 28-я резервная армия. Для пушек не хватало тягловой силы. По этой причине военные были вынуждены вылавливать в окрестностях Астрахани диких верблюдов и заниматься их приручением. </a:t>
            </a:r>
            <a:r>
              <a:rPr lang="ru-RU" dirty="0" smtClean="0"/>
              <a:t> Всего </a:t>
            </a:r>
            <a:r>
              <a:rPr lang="ru-RU" dirty="0"/>
              <a:t>для нужд 28-й армии было использовано </a:t>
            </a:r>
            <a:r>
              <a:rPr lang="ru-RU" b="1" dirty="0"/>
              <a:t>350 «кораблей пустыни». </a:t>
            </a:r>
            <a:r>
              <a:rPr lang="ru-RU" dirty="0"/>
              <a:t>Большинство из них погибло в боях. Выжившие животные постепенно переводились в хозяйственные части, а после передавались в зоопарки. Один верблюд по кличке Яшка дошел с бойцами до самого Берлина.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643998" cy="60722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Гитлер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В </a:t>
            </a:r>
            <a:r>
              <a:rPr lang="ru-RU" dirty="0"/>
              <a:t>интересные факты о ВОВ входит история о Гитлере. Но не о том, который находился в Берлине, а о его однофамильце, еврее. Семен Гитлер был пулеметчиком и отважно проявил себя в боях. В архивах сохранился наградной лист, где так и написано, что Гитлер представлен к медали «За боевые заслуги». Однако в другом наградном листе за медаль «За отвагу» была допущена ошибка. Вместо Гитлер написали </a:t>
            </a:r>
            <a:r>
              <a:rPr lang="ru-RU" dirty="0" err="1"/>
              <a:t>Гитлев</a:t>
            </a:r>
            <a:r>
              <a:rPr lang="ru-RU" dirty="0"/>
              <a:t>. Случайно это сделано или намеренно - неизвестно.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Иногда </a:t>
            </a:r>
            <a:r>
              <a:rPr lang="ru-RU" dirty="0"/>
              <a:t>войскам приходилось использовать ослов в качестве тягловой силы. Однако эти животные известны своим упрямством. И в некоторых случаях солдатам приходилось тащить их на </a:t>
            </a:r>
            <a:r>
              <a:rPr lang="ru-RU" dirty="0" smtClean="0"/>
              <a:t>себе. </a:t>
            </a:r>
            <a:endParaRPr lang="ru-RU" dirty="0"/>
          </a:p>
        </p:txBody>
      </p:sp>
      <p:pic>
        <p:nvPicPr>
          <p:cNvPr id="1027" name="Picture 3" descr="C:\Users\User\Desktop\699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704028"/>
            <a:ext cx="5500694" cy="4153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34133_800_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60"/>
            <a:ext cx="9167812" cy="687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8578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400" b="1" dirty="0" smtClean="0"/>
              <a:t>22 июня 1941</a:t>
            </a:r>
            <a:r>
              <a:rPr lang="ru-RU" sz="3400" dirty="0" smtClean="0"/>
              <a:t>  г – </a:t>
            </a:r>
            <a:r>
              <a:rPr lang="ru-RU" sz="3400" dirty="0"/>
              <a:t>Нападение Германии на СССР, начало </a:t>
            </a:r>
            <a:r>
              <a:rPr lang="ru-RU" sz="3400" dirty="0" smtClean="0"/>
              <a:t>ВОВ </a:t>
            </a:r>
          </a:p>
          <a:p>
            <a:pPr>
              <a:buNone/>
            </a:pPr>
            <a:r>
              <a:rPr lang="ru-RU" sz="3400" b="1" dirty="0" smtClean="0"/>
              <a:t>     8 </a:t>
            </a:r>
            <a:r>
              <a:rPr lang="ru-RU" sz="3400" b="1" dirty="0"/>
              <a:t>сентября 1941 по январь 1944 </a:t>
            </a:r>
            <a:r>
              <a:rPr lang="ru-RU" sz="3400" dirty="0"/>
              <a:t>– Блокада </a:t>
            </a:r>
            <a:r>
              <a:rPr lang="ru-RU" sz="3400" dirty="0" smtClean="0"/>
              <a:t>Ленинграда</a:t>
            </a:r>
          </a:p>
          <a:p>
            <a:pPr>
              <a:buNone/>
            </a:pPr>
            <a:r>
              <a:rPr lang="ru-RU" sz="3400" b="1" dirty="0"/>
              <a:t> </a:t>
            </a:r>
            <a:r>
              <a:rPr lang="ru-RU" sz="3400" b="1" dirty="0" smtClean="0"/>
              <a:t>   30 </a:t>
            </a:r>
            <a:r>
              <a:rPr lang="ru-RU" sz="3400" b="1" dirty="0"/>
              <a:t>сентября 1941 по 20 апреля 1942 </a:t>
            </a:r>
            <a:r>
              <a:rPr lang="ru-RU" sz="3400" dirty="0"/>
              <a:t>– Московская </a:t>
            </a:r>
            <a:r>
              <a:rPr lang="ru-RU" sz="3400" dirty="0" smtClean="0"/>
              <a:t>битва. Первое </a:t>
            </a:r>
            <a:r>
              <a:rPr lang="ru-RU" sz="3400" dirty="0"/>
              <a:t>поражение немецких войск во Второй мировой войне</a:t>
            </a:r>
            <a:r>
              <a:rPr lang="ru-RU" sz="3400" dirty="0" smtClean="0"/>
              <a:t>.</a:t>
            </a:r>
          </a:p>
          <a:p>
            <a:pPr>
              <a:buNone/>
            </a:pPr>
            <a:r>
              <a:rPr lang="ru-RU" sz="3400" dirty="0"/>
              <a:t> </a:t>
            </a:r>
            <a:r>
              <a:rPr lang="ru-RU" sz="3400" dirty="0" smtClean="0"/>
              <a:t>   </a:t>
            </a:r>
            <a:r>
              <a:rPr lang="ru-RU" sz="3400" b="1" dirty="0" smtClean="0"/>
              <a:t>17 </a:t>
            </a:r>
            <a:r>
              <a:rPr lang="ru-RU" sz="3400" b="1" dirty="0"/>
              <a:t>июля </a:t>
            </a:r>
            <a:r>
              <a:rPr lang="ru-RU" sz="3400" b="1" dirty="0" smtClean="0"/>
              <a:t>  1942  по </a:t>
            </a:r>
            <a:r>
              <a:rPr lang="ru-RU" sz="3400" b="1" dirty="0"/>
              <a:t>2 февраля 1943 </a:t>
            </a:r>
            <a:r>
              <a:rPr lang="ru-RU" sz="3400" dirty="0"/>
              <a:t>– Сталинградская </a:t>
            </a:r>
            <a:r>
              <a:rPr lang="ru-RU" sz="3400" dirty="0" smtClean="0"/>
              <a:t>битва</a:t>
            </a:r>
          </a:p>
          <a:p>
            <a:pPr>
              <a:buNone/>
            </a:pPr>
            <a:r>
              <a:rPr lang="ru-RU" sz="3400" b="1" dirty="0" smtClean="0"/>
              <a:t>    5 </a:t>
            </a:r>
            <a:r>
              <a:rPr lang="ru-RU" sz="3400" b="1" dirty="0"/>
              <a:t>июля по 23 августа </a:t>
            </a:r>
            <a:r>
              <a:rPr lang="ru-RU" sz="3400" b="1" dirty="0" smtClean="0"/>
              <a:t> 1943 </a:t>
            </a:r>
            <a:r>
              <a:rPr lang="ru-RU" sz="3400" dirty="0" smtClean="0"/>
              <a:t>– </a:t>
            </a:r>
            <a:r>
              <a:rPr lang="ru-RU" sz="3400" dirty="0"/>
              <a:t>Курская </a:t>
            </a:r>
            <a:r>
              <a:rPr lang="ru-RU" sz="3400" dirty="0" smtClean="0"/>
              <a:t>битва</a:t>
            </a:r>
          </a:p>
          <a:p>
            <a:pPr>
              <a:buNone/>
            </a:pPr>
            <a:r>
              <a:rPr lang="ru-RU" sz="3400" dirty="0"/>
              <a:t> </a:t>
            </a:r>
            <a:r>
              <a:rPr lang="ru-RU" sz="3400" dirty="0" smtClean="0"/>
              <a:t>    </a:t>
            </a:r>
            <a:r>
              <a:rPr lang="ru-RU" sz="3400" b="1" dirty="0" smtClean="0"/>
              <a:t>Август </a:t>
            </a:r>
            <a:r>
              <a:rPr lang="ru-RU" sz="3400" b="1" dirty="0"/>
              <a:t>– декабрь </a:t>
            </a:r>
            <a:r>
              <a:rPr lang="ru-RU" sz="3400" b="1" dirty="0" smtClean="0"/>
              <a:t> 1943 </a:t>
            </a:r>
            <a:r>
              <a:rPr lang="ru-RU" sz="3400" dirty="0" smtClean="0"/>
              <a:t>- </a:t>
            </a:r>
            <a:r>
              <a:rPr lang="ru-RU" sz="3400" dirty="0"/>
              <a:t>Битва за </a:t>
            </a:r>
            <a:r>
              <a:rPr lang="ru-RU" sz="3400" dirty="0" smtClean="0"/>
              <a:t>Днепр</a:t>
            </a:r>
          </a:p>
          <a:p>
            <a:pPr>
              <a:buNone/>
            </a:pPr>
            <a:r>
              <a:rPr lang="ru-RU" sz="3400" b="1" dirty="0"/>
              <a:t> </a:t>
            </a:r>
            <a:r>
              <a:rPr lang="ru-RU" sz="3400" b="1" dirty="0" smtClean="0"/>
              <a:t>    28 </a:t>
            </a:r>
            <a:r>
              <a:rPr lang="ru-RU" sz="3400" b="1" dirty="0"/>
              <a:t>ноября по 1 декабря </a:t>
            </a:r>
            <a:r>
              <a:rPr lang="ru-RU" sz="3400" b="1" dirty="0" smtClean="0"/>
              <a:t> 1943 </a:t>
            </a:r>
            <a:r>
              <a:rPr lang="ru-RU" sz="3400" dirty="0" smtClean="0"/>
              <a:t>- </a:t>
            </a:r>
            <a:r>
              <a:rPr lang="ru-RU" sz="3400" dirty="0"/>
              <a:t>Тегеранская конференция 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    </a:t>
            </a:r>
            <a:r>
              <a:rPr lang="ru-RU" sz="3400" b="1" dirty="0" smtClean="0"/>
              <a:t>23 </a:t>
            </a:r>
            <a:r>
              <a:rPr lang="ru-RU" sz="3400" b="1" dirty="0"/>
              <a:t>июня по 29 августа </a:t>
            </a:r>
            <a:r>
              <a:rPr lang="ru-RU" sz="3400" b="1" dirty="0" smtClean="0"/>
              <a:t>1944 </a:t>
            </a:r>
            <a:r>
              <a:rPr lang="ru-RU" sz="3400" dirty="0" smtClean="0"/>
              <a:t>– </a:t>
            </a:r>
            <a:r>
              <a:rPr lang="ru-RU" sz="3400" dirty="0"/>
              <a:t>Наступление советских войск в Белоруссии (операция «Багратион</a:t>
            </a:r>
            <a:r>
              <a:rPr lang="ru-RU" sz="3400" dirty="0" smtClean="0"/>
              <a:t>»)</a:t>
            </a:r>
          </a:p>
          <a:p>
            <a:pPr>
              <a:buNone/>
            </a:pPr>
            <a:r>
              <a:rPr lang="ru-RU" sz="3400" dirty="0" smtClean="0"/>
              <a:t>     </a:t>
            </a:r>
            <a:r>
              <a:rPr lang="ru-RU" sz="3400" b="1" dirty="0" smtClean="0"/>
              <a:t>12 </a:t>
            </a:r>
            <a:r>
              <a:rPr lang="ru-RU" sz="3400" b="1" dirty="0"/>
              <a:t>января по 3 февраля </a:t>
            </a:r>
            <a:r>
              <a:rPr lang="ru-RU" sz="3400" b="1" dirty="0" smtClean="0"/>
              <a:t> 1945 </a:t>
            </a:r>
            <a:r>
              <a:rPr lang="ru-RU" sz="3400" dirty="0" smtClean="0"/>
              <a:t>– </a:t>
            </a:r>
            <a:r>
              <a:rPr lang="ru-RU" sz="3400" dirty="0" err="1"/>
              <a:t>Висло-Одерская</a:t>
            </a:r>
            <a:r>
              <a:rPr lang="ru-RU" sz="3400" dirty="0"/>
              <a:t> наступательная </a:t>
            </a:r>
            <a:r>
              <a:rPr lang="ru-RU" sz="3400" dirty="0" smtClean="0"/>
              <a:t>операция</a:t>
            </a:r>
          </a:p>
          <a:p>
            <a:pPr>
              <a:buNone/>
            </a:pPr>
            <a:r>
              <a:rPr lang="ru-RU" sz="3400" dirty="0" smtClean="0"/>
              <a:t>     </a:t>
            </a:r>
            <a:r>
              <a:rPr lang="ru-RU" sz="3400" b="1" dirty="0" smtClean="0"/>
              <a:t>4 </a:t>
            </a:r>
            <a:r>
              <a:rPr lang="ru-RU" sz="3400" b="1" dirty="0"/>
              <a:t>по 11 февраля </a:t>
            </a:r>
            <a:r>
              <a:rPr lang="ru-RU" sz="3400" b="1" dirty="0" smtClean="0"/>
              <a:t> 1945 </a:t>
            </a:r>
            <a:r>
              <a:rPr lang="ru-RU" sz="3400" dirty="0" smtClean="0"/>
              <a:t>– </a:t>
            </a:r>
            <a:r>
              <a:rPr lang="ru-RU" sz="3400" dirty="0"/>
              <a:t>Крымская </a:t>
            </a:r>
            <a:r>
              <a:rPr lang="ru-RU" sz="3400" dirty="0" smtClean="0"/>
              <a:t>конференция</a:t>
            </a:r>
          </a:p>
          <a:p>
            <a:pPr>
              <a:buNone/>
            </a:pPr>
            <a:r>
              <a:rPr lang="ru-RU" sz="3400" dirty="0" smtClean="0"/>
              <a:t>     </a:t>
            </a:r>
            <a:r>
              <a:rPr lang="ru-RU" sz="3400" b="1" dirty="0" smtClean="0"/>
              <a:t>8 </a:t>
            </a:r>
            <a:r>
              <a:rPr lang="ru-RU" sz="3400" b="1" dirty="0"/>
              <a:t>мая </a:t>
            </a:r>
            <a:r>
              <a:rPr lang="ru-RU" sz="3400" b="1" dirty="0" smtClean="0"/>
              <a:t> 1945</a:t>
            </a:r>
            <a:r>
              <a:rPr lang="ru-RU" sz="3400" dirty="0" smtClean="0"/>
              <a:t>– </a:t>
            </a:r>
            <a:r>
              <a:rPr lang="ru-RU" sz="3400" dirty="0"/>
              <a:t>Капитуляция гитлеровской </a:t>
            </a:r>
            <a:r>
              <a:rPr lang="ru-RU" sz="3400" dirty="0" smtClean="0"/>
              <a:t>Германии</a:t>
            </a:r>
          </a:p>
          <a:p>
            <a:pPr>
              <a:buNone/>
            </a:pPr>
            <a:r>
              <a:rPr lang="ru-RU" sz="3400" b="1" dirty="0" smtClean="0"/>
              <a:t>     9 </a:t>
            </a:r>
            <a:r>
              <a:rPr lang="ru-RU" sz="3400" b="1" dirty="0"/>
              <a:t>мая </a:t>
            </a:r>
            <a:r>
              <a:rPr lang="ru-RU" sz="3400" b="1" dirty="0" smtClean="0"/>
              <a:t> 1945 </a:t>
            </a:r>
            <a:r>
              <a:rPr lang="ru-RU" sz="3400" dirty="0" smtClean="0"/>
              <a:t>– </a:t>
            </a:r>
            <a:r>
              <a:rPr lang="ru-RU" sz="3400" dirty="0"/>
              <a:t>официальный День </a:t>
            </a:r>
            <a:r>
              <a:rPr lang="ru-RU" sz="3400" dirty="0" smtClean="0"/>
              <a:t>Победы</a:t>
            </a:r>
          </a:p>
          <a:p>
            <a:pPr>
              <a:buNone/>
            </a:pPr>
            <a:r>
              <a:rPr lang="ru-RU" sz="3400" b="1" dirty="0" smtClean="0"/>
              <a:t>     8 </a:t>
            </a:r>
            <a:r>
              <a:rPr lang="ru-RU" sz="3400" b="1" dirty="0"/>
              <a:t>августа по 2 сентября </a:t>
            </a:r>
            <a:r>
              <a:rPr lang="ru-RU" sz="3400" b="1" dirty="0" smtClean="0"/>
              <a:t> 1945 </a:t>
            </a:r>
            <a:r>
              <a:rPr lang="ru-RU" sz="3400" dirty="0" smtClean="0"/>
              <a:t>– </a:t>
            </a:r>
            <a:r>
              <a:rPr lang="ru-RU" sz="3400" dirty="0"/>
              <a:t>Война СССР с Японией.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fa5e2966314368fd6840f04312e86f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55721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Тегеранская </a:t>
            </a:r>
            <a:r>
              <a:rPr lang="ru-RU" dirty="0"/>
              <a:t>конференция — первая за годы Второй мировой войны конференция «Большой тройки» — лидеров трёх стран: Ф. Д. Рузвельта (США) , У. Черчилля (Англия) и И. В. Сталина (СССР) </a:t>
            </a:r>
            <a:r>
              <a:rPr lang="ru-RU" dirty="0" smtClean="0"/>
              <a:t> . </a:t>
            </a:r>
            <a:r>
              <a:rPr lang="ru-RU" dirty="0"/>
              <a:t>Проходила с 28 ноября по 1 декабря 1943 года в г. Тегеране.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Вторая конференция «большой тройки» , после Московской конференции, на которой также обсуждались вопросы послевоенного устройства, но главное- вопрос об открытии второго фронта. Его страны-союзники открыли в 1944 году.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Конференция была призвана разработать окончательную стратегию борьбы против Германии и её союзников. Основным вопросом было открытие второго фронта в Западной Европе.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6996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4300" dirty="0" smtClean="0"/>
              <a:t> В </a:t>
            </a:r>
            <a:r>
              <a:rPr lang="ru-RU" sz="4300" dirty="0"/>
              <a:t>конечном счете, уничтожено семьдесят процентов населения всего СССР. </a:t>
            </a:r>
            <a:r>
              <a:rPr lang="ru-RU" sz="4300" dirty="0" smtClean="0"/>
              <a:t>После войны осталось только семь миллионов жителей.</a:t>
            </a:r>
          </a:p>
          <a:p>
            <a:pPr>
              <a:buFont typeface="Wingdings" pitchFamily="2" charset="2"/>
              <a:buChar char="Ø"/>
            </a:pPr>
            <a:r>
              <a:rPr lang="ru-RU" sz="4300" dirty="0" smtClean="0"/>
              <a:t>Не </a:t>
            </a:r>
            <a:r>
              <a:rPr lang="ru-RU" sz="4300" dirty="0"/>
              <a:t>все знают о том, что после войны в Советском Союзе не отмечали праздник День Победы семнадцать лет. </a:t>
            </a:r>
            <a:endParaRPr lang="ru-RU" sz="4300" dirty="0" smtClean="0"/>
          </a:p>
          <a:p>
            <a:pPr>
              <a:buFont typeface="Wingdings" pitchFamily="2" charset="2"/>
              <a:buChar char="Ø"/>
            </a:pPr>
            <a:r>
              <a:rPr lang="ru-RU" sz="4300" dirty="0" smtClean="0"/>
              <a:t>С </a:t>
            </a:r>
            <a:r>
              <a:rPr lang="ru-RU" sz="4300" dirty="0"/>
              <a:t>сорок восьмого года праздник День Победы считался самым главным праздником, но его никто никогда не отмечал, и считали обыкновенным днем. </a:t>
            </a:r>
            <a:endParaRPr lang="ru-RU" sz="4300" dirty="0" smtClean="0"/>
          </a:p>
          <a:p>
            <a:pPr>
              <a:buFont typeface="Wingdings" pitchFamily="2" charset="2"/>
              <a:buChar char="Ø"/>
            </a:pPr>
            <a:r>
              <a:rPr lang="ru-RU" sz="4300" dirty="0" smtClean="0"/>
              <a:t> Первый </a:t>
            </a:r>
            <a:r>
              <a:rPr lang="ru-RU" sz="4300" dirty="0"/>
              <a:t>раз День Победы праздновали обширно только после два десятилетия в 1965 году. Но после этого День Победы опять стал нерабочим днем.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35795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Реальные подсчеты погибшего </a:t>
            </a:r>
            <a:r>
              <a:rPr lang="ru-RU" dirty="0" smtClean="0"/>
              <a:t>населения началось только в конце восьмидесятого года.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После </a:t>
            </a:r>
            <a:r>
              <a:rPr lang="ru-RU" dirty="0"/>
              <a:t>восьмидесятого года начали говорить о тридцати миллионах погибших после Великой Отечественной войне.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Официальные </a:t>
            </a:r>
            <a:r>
              <a:rPr lang="ru-RU" dirty="0"/>
              <a:t>данные о числе погибших такие: с 1939-1945 гг. погибло сорок три миллиона четыреста сорок восемь человек. Общее число погибших составляет с 1941-1945 гг. двадцать шесть миллионов человек.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Четыре </a:t>
            </a:r>
            <a:r>
              <a:rPr lang="ru-RU" dirty="0"/>
              <a:t>тысячи человек во время Великой Отечественной Войне погибли пленными.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fi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938" cy="3214710"/>
          </a:xfrm>
          <a:prstGeom prst="rect">
            <a:avLst/>
          </a:prstGeom>
          <a:noFill/>
        </p:spPr>
      </p:pic>
      <p:pic>
        <p:nvPicPr>
          <p:cNvPr id="8195" name="Picture 3" descr="C:\Users\User\Desktop\fil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372"/>
            <a:ext cx="7500958" cy="3786628"/>
          </a:xfrm>
          <a:prstGeom prst="rect">
            <a:avLst/>
          </a:prstGeom>
          <a:noFill/>
        </p:spPr>
      </p:pic>
      <p:pic>
        <p:nvPicPr>
          <p:cNvPr id="8196" name="Picture 4" descr="C:\Users\User\Desktop\0008-001-KHoloko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5404" y="0"/>
            <a:ext cx="4138596" cy="3222279"/>
          </a:xfrm>
          <a:prstGeom prst="rect">
            <a:avLst/>
          </a:prstGeom>
          <a:noFill/>
        </p:spPr>
      </p:pic>
      <p:pic>
        <p:nvPicPr>
          <p:cNvPr id="8" name="Picture 2" descr="C:\Users\User\Desktop\47bd42c3b2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003" y="3214686"/>
            <a:ext cx="2333998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775</Words>
  <Application>Microsoft Office PowerPoint</Application>
  <PresentationFormat>Экран (4:3)</PresentationFormat>
  <Paragraphs>54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Тема Office</vt:lpstr>
      <vt:lpstr>Оформление по умолчанию</vt:lpstr>
      <vt:lpstr>Презентация PowerPoint</vt:lpstr>
      <vt:lpstr>Презентация PowerPoint</vt:lpstr>
      <vt:lpstr> ФАКТЫ</vt:lpstr>
      <vt:lpstr>Презентация PowerPoint</vt:lpstr>
      <vt:lpstr>Презентация PowerPoint</vt:lpstr>
      <vt:lpstr>Презентация PowerPoint</vt:lpstr>
      <vt:lpstr>ИНТЕРЕСНЫЕ ФАКТЫ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 Выродов</cp:lastModifiedBy>
  <cp:revision>4</cp:revision>
  <dcterms:created xsi:type="dcterms:W3CDTF">2016-05-05T17:38:00Z</dcterms:created>
  <dcterms:modified xsi:type="dcterms:W3CDTF">2020-05-07T13:21:43Z</dcterms:modified>
</cp:coreProperties>
</file>