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10.05.2020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10.05.2020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Alexander Pokryshkin</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96136" y="3861048"/>
            <a:ext cx="2840360" cy="1752600"/>
          </a:xfrm>
        </p:spPr>
        <p:txBody>
          <a:bodyPr>
            <a:normAutofit/>
          </a:bodyPr>
          <a:lstStyle/>
          <a:p>
            <a:pPr algn="r"/>
            <a:r>
              <a:rPr lang="en-US" sz="2000" dirty="0" smtClean="0">
                <a:solidFill>
                  <a:schemeClr val="tx1"/>
                </a:solidFill>
                <a:latin typeface="Times New Roman" pitchFamily="18" charset="0"/>
                <a:cs typeface="Times New Roman" pitchFamily="18" charset="0"/>
              </a:rPr>
              <a:t>Authors</a:t>
            </a:r>
            <a:r>
              <a:rPr lang="ru-RU" sz="2000" dirty="0" smtClean="0">
                <a:solidFill>
                  <a:schemeClr val="tx1"/>
                </a:solidFill>
                <a:latin typeface="Times New Roman" pitchFamily="18" charset="0"/>
                <a:cs typeface="Times New Roman" pitchFamily="18" charset="0"/>
              </a:rPr>
              <a:t>:</a:t>
            </a:r>
            <a:endParaRPr lang="en-US" sz="2000" dirty="0" smtClean="0">
              <a:solidFill>
                <a:schemeClr val="tx1"/>
              </a:solidFill>
              <a:latin typeface="Times New Roman" pitchFamily="18" charset="0"/>
              <a:cs typeface="Times New Roman" pitchFamily="18" charset="0"/>
            </a:endParaRPr>
          </a:p>
          <a:p>
            <a:pPr algn="r"/>
            <a:r>
              <a:rPr lang="en-US" sz="2000" dirty="0">
                <a:solidFill>
                  <a:schemeClr val="tx1"/>
                </a:solidFill>
                <a:latin typeface="Times New Roman" pitchFamily="18" charset="0"/>
                <a:cs typeface="Times New Roman" pitchFamily="18" charset="0"/>
              </a:rPr>
              <a:t>11th grade </a:t>
            </a:r>
            <a:r>
              <a:rPr lang="en-US" sz="2000" dirty="0" smtClean="0">
                <a:solidFill>
                  <a:schemeClr val="tx1"/>
                </a:solidFill>
                <a:latin typeface="Times New Roman" pitchFamily="18" charset="0"/>
                <a:cs typeface="Times New Roman" pitchFamily="18" charset="0"/>
              </a:rPr>
              <a:t>students</a:t>
            </a:r>
          </a:p>
          <a:p>
            <a:pPr algn="r"/>
            <a:r>
              <a:rPr lang="en-US" sz="2000" dirty="0" smtClean="0">
                <a:solidFill>
                  <a:schemeClr val="tx1"/>
                </a:solidFill>
                <a:latin typeface="Times New Roman" pitchFamily="18" charset="0"/>
                <a:cs typeface="Times New Roman" pitchFamily="18" charset="0"/>
              </a:rPr>
              <a:t>Sibikina M.</a:t>
            </a:r>
          </a:p>
          <a:p>
            <a:pPr algn="r"/>
            <a:r>
              <a:rPr lang="en-US" sz="2000" dirty="0" smtClean="0">
                <a:solidFill>
                  <a:schemeClr val="tx1"/>
                </a:solidFill>
                <a:latin typeface="Times New Roman" pitchFamily="18" charset="0"/>
                <a:cs typeface="Times New Roman" pitchFamily="18" charset="0"/>
              </a:rPr>
              <a:t>Antonova M.</a:t>
            </a:r>
            <a:endParaRPr lang="ru-RU" sz="2000" dirty="0" smtClean="0">
              <a:solidFill>
                <a:schemeClr val="tx1"/>
              </a:solidFill>
              <a:latin typeface="Times New Roman" pitchFamily="18" charset="0"/>
              <a:cs typeface="Times New Roman" pitchFamily="18" charset="0"/>
            </a:endParaRPr>
          </a:p>
        </p:txBody>
      </p:sp>
      <p:sp>
        <p:nvSpPr>
          <p:cNvPr id="4" name="TextBox 3"/>
          <p:cNvSpPr txBox="1"/>
          <p:nvPr/>
        </p:nvSpPr>
        <p:spPr>
          <a:xfrm>
            <a:off x="2699792" y="1617067"/>
            <a:ext cx="3600400" cy="369332"/>
          </a:xfrm>
          <a:prstGeom prst="rect">
            <a:avLst/>
          </a:prstGeom>
          <a:noFill/>
        </p:spPr>
        <p:txBody>
          <a:bodyPr wrap="square" rtlCol="0">
            <a:spAutoFit/>
          </a:bodyPr>
          <a:lstStyle/>
          <a:p>
            <a:pPr algn="ctr"/>
            <a:r>
              <a:rPr lang="en-US" dirty="0">
                <a:latin typeface="Times New Roman" pitchFamily="18" charset="0"/>
                <a:cs typeface="Times New Roman" pitchFamily="18" charset="0"/>
              </a:rPr>
              <a:t>project on</a:t>
            </a:r>
            <a:endParaRPr lang="ru-RU" dirty="0">
              <a:latin typeface="Times New Roman" pitchFamily="18" charset="0"/>
              <a:cs typeface="Times New Roman" pitchFamily="18" charset="0"/>
            </a:endParaRPr>
          </a:p>
        </p:txBody>
      </p:sp>
      <p:sp>
        <p:nvSpPr>
          <p:cNvPr id="5" name="TextBox 4"/>
          <p:cNvSpPr txBox="1"/>
          <p:nvPr/>
        </p:nvSpPr>
        <p:spPr>
          <a:xfrm>
            <a:off x="3923928" y="6021288"/>
            <a:ext cx="1512168" cy="646331"/>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Novosibirsk</a:t>
            </a:r>
          </a:p>
          <a:p>
            <a:pPr algn="ctr"/>
            <a:r>
              <a:rPr lang="en-US" dirty="0" smtClean="0">
                <a:latin typeface="Times New Roman" pitchFamily="18" charset="0"/>
                <a:cs typeface="Times New Roman" pitchFamily="18" charset="0"/>
              </a:rPr>
              <a:t>2020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1376235840"/>
      </p:ext>
    </p:extLst>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1143000"/>
          </a:xfrm>
        </p:spPr>
        <p:txBody>
          <a:bodyPr>
            <a:normAutofit/>
          </a:bodyPr>
          <a:lstStyle/>
          <a:p>
            <a:r>
              <a:rPr lang="en-US" b="1" dirty="0">
                <a:latin typeface="Times New Roman" pitchFamily="18" charset="0"/>
                <a:cs typeface="Times New Roman" pitchFamily="18" charset="0"/>
              </a:rPr>
              <a:t>Alexander </a:t>
            </a:r>
            <a:r>
              <a:rPr lang="en-US" b="1" dirty="0" err="1">
                <a:latin typeface="Times New Roman" pitchFamily="18" charset="0"/>
                <a:cs typeface="Times New Roman" pitchFamily="18" charset="0"/>
              </a:rPr>
              <a:t>Ivanovich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Pokryshkin</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467544" y="1556792"/>
            <a:ext cx="4896544" cy="4493096"/>
          </a:xfrm>
        </p:spPr>
        <p:txBody>
          <a:bodyPr>
            <a:normAutofit/>
          </a:bodyPr>
          <a:lstStyle/>
          <a:p>
            <a:pPr marL="0" indent="457200">
              <a:lnSpc>
                <a:spcPct val="160000"/>
              </a:lnSpc>
              <a:buNone/>
            </a:pPr>
            <a:r>
              <a:rPr lang="en-US" sz="2000" dirty="0" smtClean="0">
                <a:latin typeface="Times New Roman" pitchFamily="18" charset="0"/>
                <a:cs typeface="Times New Roman" pitchFamily="18" charset="0"/>
              </a:rPr>
              <a:t>(19 </a:t>
            </a:r>
            <a:r>
              <a:rPr lang="en-US" sz="2000" dirty="0">
                <a:latin typeface="Times New Roman" pitchFamily="18" charset="0"/>
                <a:cs typeface="Times New Roman" pitchFamily="18" charset="0"/>
              </a:rPr>
              <a:t>March </a:t>
            </a:r>
            <a:r>
              <a:rPr lang="en-US" sz="2000" dirty="0" smtClean="0">
                <a:latin typeface="Times New Roman" pitchFamily="18" charset="0"/>
                <a:cs typeface="Times New Roman" pitchFamily="18" charset="0"/>
              </a:rPr>
              <a:t>1913 </a:t>
            </a:r>
            <a:r>
              <a:rPr lang="en-US" sz="2000" dirty="0">
                <a:latin typeface="Times New Roman" pitchFamily="18" charset="0"/>
                <a:cs typeface="Times New Roman" pitchFamily="18" charset="0"/>
              </a:rPr>
              <a:t>– 13 November 1985) </a:t>
            </a:r>
            <a:endParaRPr lang="en-US" sz="2000" dirty="0" smtClean="0">
              <a:latin typeface="Times New Roman" pitchFamily="18" charset="0"/>
              <a:cs typeface="Times New Roman" pitchFamily="18" charset="0"/>
            </a:endParaRPr>
          </a:p>
          <a:p>
            <a:pPr marL="0" indent="457200">
              <a:lnSpc>
                <a:spcPct val="160000"/>
              </a:lnSpc>
              <a:buNone/>
            </a:pPr>
            <a:r>
              <a:rPr lang="en-US" sz="2000" dirty="0" smtClean="0">
                <a:latin typeface="Times New Roman" pitchFamily="18" charset="0"/>
                <a:cs typeface="Times New Roman" pitchFamily="18" charset="0"/>
              </a:rPr>
              <a:t>- was </a:t>
            </a:r>
            <a:r>
              <a:rPr lang="en-US" sz="2000" dirty="0">
                <a:latin typeface="Times New Roman" pitchFamily="18" charset="0"/>
                <a:cs typeface="Times New Roman" pitchFamily="18" charset="0"/>
              </a:rPr>
              <a:t>one of the highest-scoring Soviet aces, and earned the title Hero of the Soviet Union three times: 24 May 1943, 24 August 1943, and 19 August 1944. After the war he reached the rank of Marshal of Aviation.</a:t>
            </a:r>
          </a:p>
          <a:p>
            <a:pPr marL="0" indent="0">
              <a:buNone/>
            </a:pPr>
            <a:endParaRPr lang="ru-RU" dirty="0"/>
          </a:p>
        </p:txBody>
      </p:sp>
      <p:pic>
        <p:nvPicPr>
          <p:cNvPr id="5122" name="Picture 2" descr="https://pbs.twimg.com/media/CzPjuPBXAAA6Qcc.jpg:large"/>
          <p:cNvPicPr>
            <a:picLocks noChangeAspect="1" noChangeArrowheads="1"/>
          </p:cNvPicPr>
          <p:nvPr/>
        </p:nvPicPr>
        <p:blipFill>
          <a:blip r:embed="rId2"/>
          <a:srcRect/>
          <a:stretch>
            <a:fillRect/>
          </a:stretch>
        </p:blipFill>
        <p:spPr bwMode="auto">
          <a:xfrm>
            <a:off x="5357818" y="1500174"/>
            <a:ext cx="3571900" cy="4994707"/>
          </a:xfrm>
          <a:prstGeom prst="rect">
            <a:avLst/>
          </a:prstGeom>
          <a:noFill/>
        </p:spPr>
      </p:pic>
    </p:spTree>
    <p:extLst>
      <p:ext uri="{BB962C8B-B14F-4D97-AF65-F5344CB8AC3E}">
        <p14:creationId xmlns:p14="http://schemas.microsoft.com/office/powerpoint/2010/main" xmlns="" val="3702452817"/>
      </p:ext>
    </p:extLst>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31840" y="476672"/>
            <a:ext cx="5554960" cy="4525963"/>
          </a:xfrm>
        </p:spPr>
        <p:txBody>
          <a:bodyPr/>
          <a:lstStyle/>
          <a:p>
            <a:pPr indent="457200">
              <a:lnSpc>
                <a:spcPct val="150000"/>
              </a:lnSpc>
              <a:buNone/>
            </a:pPr>
            <a:r>
              <a:rPr lang="en-US" sz="2000" dirty="0">
                <a:latin typeface="Times New Roman" pitchFamily="18" charset="0"/>
                <a:cs typeface="Times New Roman" pitchFamily="18" charset="0"/>
              </a:rPr>
              <a:t>During the war he strongly promoted the training in and use of improved aerial combat techniques that included vertical maneuvers that newer fighter aircraft were capable of carrying out, and he spent much of his time studying aerobatics for combat situations.</a:t>
            </a:r>
          </a:p>
          <a:p>
            <a:endParaRPr lang="ru-RU" dirty="0"/>
          </a:p>
        </p:txBody>
      </p:sp>
      <p:pic>
        <p:nvPicPr>
          <p:cNvPr id="4100" name="Picture 4" descr="https://avatars.mds.yandex.net/get-zen_doc/1540250/pub_5cc2b3f787569900b3650879_5cc2b5dc72f48900b3ff8138/scale_1200"/>
          <p:cNvPicPr>
            <a:picLocks noChangeAspect="1" noChangeArrowheads="1"/>
          </p:cNvPicPr>
          <p:nvPr/>
        </p:nvPicPr>
        <p:blipFill>
          <a:blip r:embed="rId2"/>
          <a:srcRect/>
          <a:stretch>
            <a:fillRect/>
          </a:stretch>
        </p:blipFill>
        <p:spPr bwMode="auto">
          <a:xfrm>
            <a:off x="428596" y="3429000"/>
            <a:ext cx="8358246" cy="3214710"/>
          </a:xfrm>
          <a:prstGeom prst="rect">
            <a:avLst/>
          </a:prstGeom>
          <a:noFill/>
        </p:spPr>
      </p:pic>
    </p:spTree>
    <p:extLst>
      <p:ext uri="{BB962C8B-B14F-4D97-AF65-F5344CB8AC3E}">
        <p14:creationId xmlns:p14="http://schemas.microsoft.com/office/powerpoint/2010/main" xmlns="" val="2175841894"/>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Film!!!</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285720" y="1357298"/>
            <a:ext cx="3466728" cy="4525963"/>
          </a:xfrm>
        </p:spPr>
        <p:txBody>
          <a:bodyPr>
            <a:normAutofit/>
          </a:bodyPr>
          <a:lstStyle/>
          <a:p>
            <a:pPr marL="0" indent="457200">
              <a:lnSpc>
                <a:spcPct val="150000"/>
              </a:lnSpc>
              <a:buNone/>
            </a:pPr>
            <a:r>
              <a:rPr lang="en-US" sz="2000" dirty="0">
                <a:latin typeface="Times New Roman" pitchFamily="18" charset="0"/>
                <a:cs typeface="Times New Roman" pitchFamily="18" charset="0"/>
              </a:rPr>
              <a:t>Pokryshkin is a national hero and how to do without films dedicated to him? There are a lot of such films, personally we liked the film "Alexander Pokryshkin" created in 1985.</a:t>
            </a:r>
            <a:endParaRPr lang="ru-RU" sz="2000" dirty="0">
              <a:latin typeface="Times New Roman" pitchFamily="18" charset="0"/>
              <a:cs typeface="Times New Roman" pitchFamily="18" charset="0"/>
            </a:endParaRPr>
          </a:p>
        </p:txBody>
      </p:sp>
      <p:pic>
        <p:nvPicPr>
          <p:cNvPr id="3076" name="Picture 4" descr="https://maxpark.com/static/u/article_image/15/03/31/tmpTz2lbT.jpeg"/>
          <p:cNvPicPr>
            <a:picLocks noChangeAspect="1" noChangeArrowheads="1"/>
          </p:cNvPicPr>
          <p:nvPr/>
        </p:nvPicPr>
        <p:blipFill>
          <a:blip r:embed="rId2"/>
          <a:srcRect/>
          <a:stretch>
            <a:fillRect/>
          </a:stretch>
        </p:blipFill>
        <p:spPr bwMode="auto">
          <a:xfrm>
            <a:off x="3929058" y="2714620"/>
            <a:ext cx="5020804" cy="3857652"/>
          </a:xfrm>
          <a:prstGeom prst="rect">
            <a:avLst/>
          </a:prstGeom>
          <a:noFill/>
        </p:spPr>
      </p:pic>
    </p:spTree>
    <p:extLst>
      <p:ext uri="{BB962C8B-B14F-4D97-AF65-F5344CB8AC3E}">
        <p14:creationId xmlns:p14="http://schemas.microsoft.com/office/powerpoint/2010/main" xmlns="" val="3925746468"/>
      </p:ext>
    </p:extLst>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We offer…</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4748630" y="1428736"/>
            <a:ext cx="4395370" cy="3168352"/>
          </a:xfrm>
        </p:spPr>
        <p:txBody>
          <a:bodyPr>
            <a:normAutofit lnSpcReduction="10000"/>
          </a:bodyPr>
          <a:lstStyle/>
          <a:p>
            <a:pPr marL="0" indent="457200">
              <a:lnSpc>
                <a:spcPct val="150000"/>
              </a:lnSpc>
              <a:buNone/>
            </a:pPr>
            <a:r>
              <a:rPr lang="en-US" sz="2000" dirty="0">
                <a:latin typeface="Times New Roman" pitchFamily="18" charset="0"/>
                <a:cs typeface="Times New Roman" pitchFamily="18" charset="0"/>
              </a:rPr>
              <a:t>We are proud of the past of our homeland and it would be great if the modern generation did not forget it. Therefore, we offer </a:t>
            </a:r>
            <a:r>
              <a:rPr lang="en-US" sz="2000" dirty="0" smtClean="0">
                <a:latin typeface="Times New Roman" pitchFamily="18" charset="0"/>
                <a:cs typeface="Times New Roman" pitchFamily="18" charset="0"/>
              </a:rPr>
              <a:t>lessons dedicated </a:t>
            </a:r>
            <a:r>
              <a:rPr lang="en-US" sz="2000" dirty="0">
                <a:latin typeface="Times New Roman" pitchFamily="18" charset="0"/>
                <a:cs typeface="Times New Roman" pitchFamily="18" charset="0"/>
              </a:rPr>
              <a:t>to our </a:t>
            </a:r>
            <a:r>
              <a:rPr lang="en-US" sz="2000" dirty="0" smtClean="0">
                <a:latin typeface="Times New Roman" pitchFamily="18" charset="0"/>
                <a:cs typeface="Times New Roman" pitchFamily="18" charset="0"/>
              </a:rPr>
              <a:t>countryman </a:t>
            </a:r>
            <a:r>
              <a:rPr lang="en-US" sz="2000" dirty="0">
                <a:latin typeface="Times New Roman" pitchFamily="18" charset="0"/>
                <a:cs typeface="Times New Roman" pitchFamily="18" charset="0"/>
              </a:rPr>
              <a:t>with watching a movie, a </a:t>
            </a:r>
            <a:r>
              <a:rPr lang="en-US" sz="2000" dirty="0" smtClean="0">
                <a:latin typeface="Times New Roman" pitchFamily="18" charset="0"/>
                <a:cs typeface="Times New Roman" pitchFamily="18" charset="0"/>
              </a:rPr>
              <a:t>quiz </a:t>
            </a:r>
            <a:r>
              <a:rPr lang="en-US" sz="2000" dirty="0">
                <a:latin typeface="Times New Roman" pitchFamily="18" charset="0"/>
                <a:cs typeface="Times New Roman" pitchFamily="18" charset="0"/>
              </a:rPr>
              <a:t>on the film (questions are attached)</a:t>
            </a:r>
            <a:endParaRPr lang="ru-RU" sz="2000" dirty="0">
              <a:latin typeface="Times New Roman" pitchFamily="18" charset="0"/>
              <a:cs typeface="Times New Roman" pitchFamily="18" charset="0"/>
            </a:endParaRPr>
          </a:p>
        </p:txBody>
      </p:sp>
      <p:pic>
        <p:nvPicPr>
          <p:cNvPr id="2050" name="Picture 2" descr="https://i04.fotocdn.net/s122/1557ebbab58d7830/public_pin_l/2786366334.jpg"/>
          <p:cNvPicPr>
            <a:picLocks noChangeAspect="1" noChangeArrowheads="1"/>
          </p:cNvPicPr>
          <p:nvPr/>
        </p:nvPicPr>
        <p:blipFill>
          <a:blip r:embed="rId2"/>
          <a:srcRect/>
          <a:stretch>
            <a:fillRect/>
          </a:stretch>
        </p:blipFill>
        <p:spPr bwMode="auto">
          <a:xfrm>
            <a:off x="142844" y="3357562"/>
            <a:ext cx="4500594" cy="3297420"/>
          </a:xfrm>
          <a:prstGeom prst="rect">
            <a:avLst/>
          </a:prstGeom>
          <a:noFill/>
        </p:spPr>
      </p:pic>
    </p:spTree>
    <p:extLst>
      <p:ext uri="{BB962C8B-B14F-4D97-AF65-F5344CB8AC3E}">
        <p14:creationId xmlns:p14="http://schemas.microsoft.com/office/powerpoint/2010/main" xmlns="" val="36220940"/>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D:\Маргарита\Картинки для пр-ии\1f914.png"/>
          <p:cNvPicPr>
            <a:picLocks noChangeAspect="1" noChangeArrowheads="1"/>
          </p:cNvPicPr>
          <p:nvPr/>
        </p:nvPicPr>
        <p:blipFill>
          <a:blip r:embed="rId2">
            <a:lum bright="-73000" contrast="-78000"/>
            <a:extLst>
              <a:ext uri="{28A0092B-C50C-407E-A947-70E740481C1C}">
                <a14:useLocalDpi xmlns:a14="http://schemas.microsoft.com/office/drawing/2010/main" xmlns="" val="0"/>
              </a:ext>
            </a:extLst>
          </a:blip>
          <a:srcRect/>
          <a:stretch>
            <a:fillRect/>
          </a:stretch>
        </p:blipFill>
        <p:spPr bwMode="auto">
          <a:xfrm flipH="1">
            <a:off x="4643438" y="3000372"/>
            <a:ext cx="2786082" cy="2881322"/>
          </a:xfrm>
          <a:prstGeom prst="rect">
            <a:avLst/>
          </a:prstGeom>
          <a:noFill/>
          <a:scene3d>
            <a:camera prst="orthographicFront">
              <a:rot lat="0" lon="0" rev="0"/>
            </a:camera>
            <a:lightRig rig="threePt" dir="t"/>
          </a:scene3d>
          <a:extLst>
            <a:ext uri="{909E8E84-426E-40DD-AFC4-6F175D3DCCD1}">
              <a14:hiddenFill xmlns:a14="http://schemas.microsoft.com/office/drawing/2010/main" xmlns="">
                <a:solidFill>
                  <a:srgbClr val="FFFFFF"/>
                </a:solidFill>
              </a14:hiddenFill>
            </a:ext>
          </a:extLst>
        </p:spPr>
      </p:pic>
      <p:pic>
        <p:nvPicPr>
          <p:cNvPr id="4" name="Picture 3" descr="D:\Маргарита\Картинки для пр-ии\1f914.png"/>
          <p:cNvPicPr>
            <a:picLocks noChangeAspect="1" noChangeArrowheads="1"/>
          </p:cNvPicPr>
          <p:nvPr/>
        </p:nvPicPr>
        <p:blipFill>
          <a:blip r:embed="rId2">
            <a:lum bright="-44000" contrast="-53000"/>
            <a:extLst>
              <a:ext uri="{28A0092B-C50C-407E-A947-70E740481C1C}">
                <a14:useLocalDpi xmlns:a14="http://schemas.microsoft.com/office/drawing/2010/main" xmlns="" val="0"/>
              </a:ext>
            </a:extLst>
          </a:blip>
          <a:srcRect/>
          <a:stretch>
            <a:fillRect/>
          </a:stretch>
        </p:blipFill>
        <p:spPr bwMode="auto">
          <a:xfrm>
            <a:off x="1142976" y="1500174"/>
            <a:ext cx="1357322" cy="135732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Объект 2"/>
          <p:cNvSpPr>
            <a:spLocks noGrp="1"/>
          </p:cNvSpPr>
          <p:nvPr>
            <p:ph idx="1"/>
          </p:nvPr>
        </p:nvSpPr>
        <p:spPr>
          <a:xfrm>
            <a:off x="467544" y="1340768"/>
            <a:ext cx="8229600" cy="4997152"/>
          </a:xfrm>
        </p:spPr>
        <p:txBody>
          <a:bodyPr>
            <a:normAutofit fontScale="85000" lnSpcReduction="10000"/>
          </a:bodyPr>
          <a:lstStyle/>
          <a:p>
            <a:pPr marL="514350" lvl="0" indent="-514350">
              <a:lnSpc>
                <a:spcPct val="150000"/>
              </a:lnSpc>
              <a:buFont typeface="+mj-lt"/>
              <a:buAutoNum type="arabicParenR"/>
            </a:pPr>
            <a:r>
              <a:rPr lang="en-US" sz="2100" dirty="0">
                <a:latin typeface="Times New Roman" pitchFamily="18" charset="0"/>
                <a:cs typeface="Times New Roman" pitchFamily="18" charset="0"/>
              </a:rPr>
              <a:t>How many enemy aircraft did A.I. </a:t>
            </a:r>
            <a:r>
              <a:rPr lang="en-US" sz="2100" dirty="0" err="1">
                <a:latin typeface="Times New Roman" pitchFamily="18" charset="0"/>
                <a:cs typeface="Times New Roman" pitchFamily="18" charset="0"/>
              </a:rPr>
              <a:t>Pokryshkin</a:t>
            </a:r>
            <a:r>
              <a:rPr lang="en-US" sz="2100" dirty="0">
                <a:latin typeface="Times New Roman" pitchFamily="18" charset="0"/>
                <a:cs typeface="Times New Roman" pitchFamily="18" charset="0"/>
              </a:rPr>
              <a:t> bring down? (59 pcs.)</a:t>
            </a:r>
            <a:endParaRPr lang="ru-RU" sz="2100" dirty="0">
              <a:latin typeface="Times New Roman" pitchFamily="18" charset="0"/>
              <a:cs typeface="Times New Roman" pitchFamily="18" charset="0"/>
            </a:endParaRPr>
          </a:p>
          <a:p>
            <a:pPr marL="514350" lvl="0" indent="-514350">
              <a:lnSpc>
                <a:spcPct val="150000"/>
              </a:lnSpc>
              <a:buFont typeface="+mj-lt"/>
              <a:buAutoNum type="arabicParenR"/>
            </a:pPr>
            <a:r>
              <a:rPr lang="en-US" sz="2100" dirty="0">
                <a:latin typeface="Times New Roman" pitchFamily="18" charset="0"/>
                <a:cs typeface="Times New Roman" pitchFamily="18" charset="0"/>
              </a:rPr>
              <a:t>When was </a:t>
            </a:r>
            <a:r>
              <a:rPr lang="en-US" sz="2100" dirty="0" err="1">
                <a:latin typeface="Times New Roman" pitchFamily="18" charset="0"/>
                <a:cs typeface="Times New Roman" pitchFamily="18" charset="0"/>
              </a:rPr>
              <a:t>Pokryshkin</a:t>
            </a:r>
            <a:r>
              <a:rPr lang="en-US" sz="2100" dirty="0">
                <a:latin typeface="Times New Roman" pitchFamily="18" charset="0"/>
                <a:cs typeface="Times New Roman" pitchFamily="18" charset="0"/>
              </a:rPr>
              <a:t> sent on a </a:t>
            </a:r>
            <a:r>
              <a:rPr lang="en-US" sz="2100" dirty="0" err="1">
                <a:latin typeface="Times New Roman" pitchFamily="18" charset="0"/>
                <a:cs typeface="Times New Roman" pitchFamily="18" charset="0"/>
              </a:rPr>
              <a:t>Komsomol</a:t>
            </a:r>
            <a:r>
              <a:rPr lang="en-US" sz="2100" dirty="0">
                <a:latin typeface="Times New Roman" pitchFamily="18" charset="0"/>
                <a:cs typeface="Times New Roman" pitchFamily="18" charset="0"/>
              </a:rPr>
              <a:t> ticket to the military aviation school of aircraft technicians? (1932)</a:t>
            </a:r>
            <a:endParaRPr lang="ru-RU" sz="2100" dirty="0">
              <a:latin typeface="Times New Roman" pitchFamily="18" charset="0"/>
              <a:cs typeface="Times New Roman" pitchFamily="18" charset="0"/>
            </a:endParaRPr>
          </a:p>
          <a:p>
            <a:pPr marL="514350" lvl="0" indent="-514350">
              <a:lnSpc>
                <a:spcPct val="150000"/>
              </a:lnSpc>
              <a:buFont typeface="+mj-lt"/>
              <a:buAutoNum type="arabicParenR"/>
            </a:pPr>
            <a:r>
              <a:rPr lang="en-US" sz="2100" dirty="0">
                <a:latin typeface="Times New Roman" pitchFamily="18" charset="0"/>
                <a:cs typeface="Times New Roman" pitchFamily="18" charset="0"/>
              </a:rPr>
              <a:t>How many planes were shot down by Mikhail </a:t>
            </a:r>
            <a:r>
              <a:rPr lang="en-US" sz="2100" dirty="0" err="1">
                <a:latin typeface="Times New Roman" pitchFamily="18" charset="0"/>
                <a:cs typeface="Times New Roman" pitchFamily="18" charset="0"/>
              </a:rPr>
              <a:t>Devyatayev</a:t>
            </a:r>
            <a:r>
              <a:rPr lang="en-US" sz="2100" dirty="0">
                <a:latin typeface="Times New Roman" pitchFamily="18" charset="0"/>
                <a:cs typeface="Times New Roman" pitchFamily="18" charset="0"/>
              </a:rPr>
              <a:t>? (9 and one hijacked)</a:t>
            </a:r>
            <a:endParaRPr lang="ru-RU" sz="2100" dirty="0">
              <a:latin typeface="Times New Roman" pitchFamily="18" charset="0"/>
              <a:cs typeface="Times New Roman" pitchFamily="18" charset="0"/>
            </a:endParaRPr>
          </a:p>
          <a:p>
            <a:pPr marL="514350" lvl="0" indent="-514350">
              <a:lnSpc>
                <a:spcPct val="150000"/>
              </a:lnSpc>
              <a:buFont typeface="+mj-lt"/>
              <a:buAutoNum type="arabicParenR"/>
            </a:pPr>
            <a:r>
              <a:rPr lang="en-US" sz="2100" dirty="0">
                <a:latin typeface="Times New Roman" pitchFamily="18" charset="0"/>
                <a:cs typeface="Times New Roman" pitchFamily="18" charset="0"/>
              </a:rPr>
              <a:t>How long will it take a person to respond to any event? (0.5sec)</a:t>
            </a:r>
            <a:endParaRPr lang="ru-RU" sz="2100" dirty="0">
              <a:latin typeface="Times New Roman" pitchFamily="18" charset="0"/>
              <a:cs typeface="Times New Roman" pitchFamily="18" charset="0"/>
            </a:endParaRPr>
          </a:p>
          <a:p>
            <a:pPr marL="514350" lvl="0" indent="-514350">
              <a:lnSpc>
                <a:spcPct val="150000"/>
              </a:lnSpc>
              <a:buFont typeface="+mj-lt"/>
              <a:buAutoNum type="arabicParenR"/>
            </a:pPr>
            <a:r>
              <a:rPr lang="en-US" sz="2100" dirty="0">
                <a:latin typeface="Times New Roman" pitchFamily="18" charset="0"/>
                <a:cs typeface="Times New Roman" pitchFamily="18" charset="0"/>
              </a:rPr>
              <a:t>What was the call of </a:t>
            </a:r>
            <a:r>
              <a:rPr lang="en-US" sz="2100" dirty="0" err="1">
                <a:latin typeface="Times New Roman" pitchFamily="18" charset="0"/>
                <a:cs typeface="Times New Roman" pitchFamily="18" charset="0"/>
              </a:rPr>
              <a:t>Pokryshkin</a:t>
            </a:r>
            <a:r>
              <a:rPr lang="en-US" sz="2100" dirty="0">
                <a:latin typeface="Times New Roman" pitchFamily="18" charset="0"/>
                <a:cs typeface="Times New Roman" pitchFamily="18" charset="0"/>
              </a:rPr>
              <a:t> in battle? (</a:t>
            </a:r>
            <a:r>
              <a:rPr lang="ru-RU" sz="2100" dirty="0">
                <a:latin typeface="Times New Roman" pitchFamily="18" charset="0"/>
                <a:cs typeface="Times New Roman" pitchFamily="18" charset="0"/>
              </a:rPr>
              <a:t>Сашка/Сотка</a:t>
            </a:r>
            <a:r>
              <a:rPr lang="en-US" sz="2100" dirty="0">
                <a:latin typeface="Times New Roman" pitchFamily="18" charset="0"/>
                <a:cs typeface="Times New Roman" pitchFamily="18" charset="0"/>
              </a:rPr>
              <a:t>)</a:t>
            </a:r>
            <a:endParaRPr lang="ru-RU" sz="2100" dirty="0">
              <a:latin typeface="Times New Roman" pitchFamily="18" charset="0"/>
              <a:cs typeface="Times New Roman" pitchFamily="18" charset="0"/>
            </a:endParaRPr>
          </a:p>
          <a:p>
            <a:pPr marL="514350" lvl="0" indent="-514350">
              <a:lnSpc>
                <a:spcPct val="150000"/>
              </a:lnSpc>
              <a:buFont typeface="+mj-lt"/>
              <a:buAutoNum type="arabicParenR"/>
            </a:pPr>
            <a:r>
              <a:rPr lang="en-US" sz="2100" dirty="0">
                <a:latin typeface="Times New Roman" pitchFamily="18" charset="0"/>
                <a:cs typeface="Times New Roman" pitchFamily="18" charset="0"/>
              </a:rPr>
              <a:t>The year of transition of the point of strategic dominance in the sky of Soviet pilots over the Luftwaffe pilots. (summer 1943)</a:t>
            </a:r>
            <a:endParaRPr lang="ru-RU" sz="2100" dirty="0">
              <a:latin typeface="Times New Roman" pitchFamily="18" charset="0"/>
              <a:cs typeface="Times New Roman" pitchFamily="18" charset="0"/>
            </a:endParaRPr>
          </a:p>
          <a:p>
            <a:pPr marL="514350" lvl="0" indent="-514350">
              <a:lnSpc>
                <a:spcPct val="150000"/>
              </a:lnSpc>
              <a:buFont typeface="+mj-lt"/>
              <a:buAutoNum type="arabicParenR"/>
            </a:pPr>
            <a:r>
              <a:rPr lang="en-US" sz="2100" dirty="0">
                <a:latin typeface="Times New Roman" pitchFamily="18" charset="0"/>
                <a:cs typeface="Times New Roman" pitchFamily="18" charset="0"/>
              </a:rPr>
              <a:t>Who was </a:t>
            </a:r>
            <a:r>
              <a:rPr lang="en-US" sz="2100" dirty="0" err="1">
                <a:latin typeface="Times New Roman" pitchFamily="18" charset="0"/>
                <a:cs typeface="Times New Roman" pitchFamily="18" charset="0"/>
              </a:rPr>
              <a:t>Pokryshkin’s</a:t>
            </a:r>
            <a:r>
              <a:rPr lang="en-US" sz="2100" dirty="0">
                <a:latin typeface="Times New Roman" pitchFamily="18" charset="0"/>
                <a:cs typeface="Times New Roman" pitchFamily="18" charset="0"/>
              </a:rPr>
              <a:t> wife in the war? (Nurse)</a:t>
            </a:r>
            <a:endParaRPr lang="ru-RU" sz="2100" dirty="0">
              <a:latin typeface="Times New Roman" pitchFamily="18" charset="0"/>
              <a:cs typeface="Times New Roman" pitchFamily="18" charset="0"/>
            </a:endParaRPr>
          </a:p>
          <a:p>
            <a:pPr marL="514350" lvl="0" indent="-514350">
              <a:lnSpc>
                <a:spcPct val="150000"/>
              </a:lnSpc>
              <a:buFont typeface="+mj-lt"/>
              <a:buAutoNum type="arabicParenR"/>
            </a:pPr>
            <a:r>
              <a:rPr lang="en-US" sz="2100" dirty="0">
                <a:latin typeface="Times New Roman" pitchFamily="18" charset="0"/>
                <a:cs typeface="Times New Roman" pitchFamily="18" charset="0"/>
              </a:rPr>
              <a:t>What should be a “real” pilot? (Detailed response)</a:t>
            </a:r>
            <a:endParaRPr lang="ru-RU" sz="2100" dirty="0">
              <a:latin typeface="Times New Roman" pitchFamily="18" charset="0"/>
              <a:cs typeface="Times New Roman" pitchFamily="18" charset="0"/>
            </a:endParaRPr>
          </a:p>
          <a:p>
            <a:pPr marL="514350" lvl="0" indent="-514350">
              <a:lnSpc>
                <a:spcPct val="150000"/>
              </a:lnSpc>
              <a:buFont typeface="+mj-lt"/>
              <a:buAutoNum type="arabicParenR"/>
            </a:pPr>
            <a:r>
              <a:rPr lang="en-US" sz="2100" dirty="0">
                <a:latin typeface="Times New Roman" pitchFamily="18" charset="0"/>
                <a:cs typeface="Times New Roman" pitchFamily="18" charset="0"/>
              </a:rPr>
              <a:t>How do </a:t>
            </a:r>
            <a:r>
              <a:rPr lang="en-US" sz="2100" dirty="0" err="1">
                <a:latin typeface="Times New Roman" pitchFamily="18" charset="0"/>
                <a:cs typeface="Times New Roman" pitchFamily="18" charset="0"/>
              </a:rPr>
              <a:t>Pokryshkin's</a:t>
            </a:r>
            <a:r>
              <a:rPr lang="en-US" sz="2100" dirty="0">
                <a:latin typeface="Times New Roman" pitchFamily="18" charset="0"/>
                <a:cs typeface="Times New Roman" pitchFamily="18" charset="0"/>
              </a:rPr>
              <a:t> students describe their teacher? (Detailed response)</a:t>
            </a:r>
            <a:endParaRPr lang="ru-RU" sz="2100" dirty="0">
              <a:latin typeface="Times New Roman" pitchFamily="18" charset="0"/>
              <a:cs typeface="Times New Roman" pitchFamily="18" charset="0"/>
            </a:endParaRPr>
          </a:p>
          <a:p>
            <a:endParaRPr lang="ru-RU" dirty="0"/>
          </a:p>
        </p:txBody>
      </p:sp>
      <p:sp>
        <p:nvSpPr>
          <p:cNvPr id="2" name="Заголовок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Quiz for the film </a:t>
            </a: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A</a:t>
            </a:r>
            <a:r>
              <a:rPr lang="en-US" b="1" dirty="0">
                <a:latin typeface="Times New Roman" pitchFamily="18" charset="0"/>
                <a:cs typeface="Times New Roman" pitchFamily="18" charset="0"/>
              </a:rPr>
              <a:t>. I. </a:t>
            </a:r>
            <a:r>
              <a:rPr lang="en-US" b="1" dirty="0" err="1">
                <a:latin typeface="Times New Roman" pitchFamily="18" charset="0"/>
                <a:cs typeface="Times New Roman" pitchFamily="18" charset="0"/>
              </a:rPr>
              <a:t>Pokryshkin</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960865177"/>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14620"/>
            <a:ext cx="8229600" cy="1143000"/>
          </a:xfrm>
        </p:spPr>
        <p:txBody>
          <a:bodyPr/>
          <a:lstStyle/>
          <a:p>
            <a:r>
              <a:rPr lang="en-US" dirty="0" smtClean="0">
                <a:latin typeface="Times New Roman" pitchFamily="18" charset="0"/>
                <a:cs typeface="Times New Roman" pitchFamily="18" charset="0"/>
              </a:rPr>
              <a:t>The end</a:t>
            </a:r>
            <a:endParaRPr lang="ru-RU" dirty="0">
              <a:latin typeface="Times New Roman" pitchFamily="18" charset="0"/>
              <a:cs typeface="Times New Roman" pitchFamily="18" charset="0"/>
            </a:endParaRPr>
          </a:p>
        </p:txBody>
      </p:sp>
      <p:sp>
        <p:nvSpPr>
          <p:cNvPr id="4" name="Прямоугольник 3"/>
          <p:cNvSpPr/>
          <p:nvPr/>
        </p:nvSpPr>
        <p:spPr>
          <a:xfrm>
            <a:off x="1785918" y="4929198"/>
            <a:ext cx="5929354" cy="707886"/>
          </a:xfrm>
          <a:prstGeom prst="rect">
            <a:avLst/>
          </a:prstGeom>
        </p:spPr>
        <p:txBody>
          <a:bodyPr wrap="square">
            <a:spAutoFit/>
          </a:bodyPr>
          <a:lstStyle/>
          <a:p>
            <a:r>
              <a:rPr lang="en-US" sz="4000" dirty="0" smtClean="0">
                <a:solidFill>
                  <a:schemeClr val="bg1">
                    <a:lumMod val="95000"/>
                    <a:lumOff val="5000"/>
                  </a:schemeClr>
                </a:solidFill>
                <a:latin typeface="Times New Roman" pitchFamily="18" charset="0"/>
                <a:cs typeface="Times New Roman" pitchFamily="18" charset="0"/>
              </a:rPr>
              <a:t>thank you for your attention</a:t>
            </a:r>
            <a:endParaRPr lang="ru-RU" sz="4000" dirty="0">
              <a:solidFill>
                <a:schemeClr val="bg1">
                  <a:lumMod val="95000"/>
                  <a:lumOff val="5000"/>
                </a:schemeClr>
              </a:solidFill>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314</Words>
  <Application>Microsoft Office PowerPoint</Application>
  <PresentationFormat>Экран (4:3)</PresentationFormat>
  <Paragraphs>28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«Alexander Pokryshkin»</vt:lpstr>
      <vt:lpstr>Alexander Ivanovich Pokryshkin</vt:lpstr>
      <vt:lpstr>Слайд 3</vt:lpstr>
      <vt:lpstr>Film!!!</vt:lpstr>
      <vt:lpstr>We offer…</vt:lpstr>
      <vt:lpstr>Quiz for the film «A. I. Pokryshkin »</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«Alexander Pokryshkin»</dc:title>
  <dc:creator>Маргарита</dc:creator>
  <cp:lastModifiedBy>Masha</cp:lastModifiedBy>
  <cp:revision>13</cp:revision>
  <dcterms:created xsi:type="dcterms:W3CDTF">2020-05-08T05:06:54Z</dcterms:created>
  <dcterms:modified xsi:type="dcterms:W3CDTF">2020-05-10T05:54:34Z</dcterms:modified>
</cp:coreProperties>
</file>