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70"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5/11/20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5/11/20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5/11/20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B2167-8E34-AA48-8963-D1DB8A68AE7D}"/>
              </a:ext>
            </a:extLst>
          </p:cNvPr>
          <p:cNvSpPr>
            <a:spLocks noGrp="1"/>
          </p:cNvSpPr>
          <p:nvPr>
            <p:ph type="ctrTitle"/>
          </p:nvPr>
        </p:nvSpPr>
        <p:spPr>
          <a:xfrm>
            <a:off x="675670" y="490798"/>
            <a:ext cx="11868363" cy="2703947"/>
          </a:xfrm>
        </p:spPr>
        <p:txBody>
          <a:bodyPr>
            <a:normAutofit/>
          </a:bodyPr>
          <a:lstStyle/>
          <a:p>
            <a:r>
              <a:rPr lang="en-US" dirty="0"/>
              <a:t>Great Patriotic war</a:t>
            </a:r>
            <a:br>
              <a:rPr lang="ru-RU" dirty="0"/>
            </a:br>
            <a:r>
              <a:rPr lang="en-US" dirty="0"/>
              <a:t>1941-1945</a:t>
            </a:r>
            <a:endParaRPr lang="ru-RU" dirty="0"/>
          </a:p>
        </p:txBody>
      </p:sp>
      <p:sp>
        <p:nvSpPr>
          <p:cNvPr id="5" name="Подзаголовок 4">
            <a:extLst>
              <a:ext uri="{FF2B5EF4-FFF2-40B4-BE49-F238E27FC236}">
                <a16:creationId xmlns:a16="http://schemas.microsoft.com/office/drawing/2014/main" id="{ABBC7DC1-CAD2-8A48-94F5-8C0A3691060A}"/>
              </a:ext>
            </a:extLst>
          </p:cNvPr>
          <p:cNvSpPr>
            <a:spLocks noGrp="1"/>
          </p:cNvSpPr>
          <p:nvPr>
            <p:ph type="subTitle" idx="1"/>
          </p:nvPr>
        </p:nvSpPr>
        <p:spPr/>
        <p:txBody>
          <a:bodyPr/>
          <a:lstStyle/>
          <a:p>
            <a:r>
              <a:rPr lang="en-US" dirty="0" err="1"/>
              <a:t>Varegina</a:t>
            </a:r>
            <a:r>
              <a:rPr lang="en-US" dirty="0"/>
              <a:t> Daria</a:t>
            </a:r>
            <a:endParaRPr lang="ru-RU" dirty="0"/>
          </a:p>
        </p:txBody>
      </p:sp>
    </p:spTree>
    <p:extLst>
      <p:ext uri="{BB962C8B-B14F-4D97-AF65-F5344CB8AC3E}">
        <p14:creationId xmlns:p14="http://schemas.microsoft.com/office/powerpoint/2010/main" val="22909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9DAFF-18A2-3641-8FF4-4DA6561BED68}"/>
              </a:ext>
            </a:extLst>
          </p:cNvPr>
          <p:cNvSpPr>
            <a:spLocks noGrp="1"/>
          </p:cNvSpPr>
          <p:nvPr>
            <p:ph type="title" idx="4294967295"/>
          </p:nvPr>
        </p:nvSpPr>
        <p:spPr>
          <a:xfrm>
            <a:off x="1293813" y="279400"/>
            <a:ext cx="10898187" cy="1208088"/>
          </a:xfrm>
        </p:spPr>
        <p:txBody>
          <a:bodyPr>
            <a:normAutofit/>
          </a:bodyPr>
          <a:lstStyle/>
          <a:p>
            <a:r>
              <a:rPr lang="en-US" sz="4900" dirty="0"/>
              <a:t>How did it start?</a:t>
            </a:r>
            <a:endParaRPr lang="ru-RU" sz="4900" dirty="0"/>
          </a:p>
        </p:txBody>
      </p:sp>
      <p:sp>
        <p:nvSpPr>
          <p:cNvPr id="3" name="Объект 2">
            <a:extLst>
              <a:ext uri="{FF2B5EF4-FFF2-40B4-BE49-F238E27FC236}">
                <a16:creationId xmlns:a16="http://schemas.microsoft.com/office/drawing/2014/main" id="{9D653507-5C9C-8D46-8582-A74339B8ADA6}"/>
              </a:ext>
            </a:extLst>
          </p:cNvPr>
          <p:cNvSpPr>
            <a:spLocks noGrp="1"/>
          </p:cNvSpPr>
          <p:nvPr>
            <p:ph type="body" idx="4294967295"/>
          </p:nvPr>
        </p:nvSpPr>
        <p:spPr>
          <a:xfrm>
            <a:off x="5287963" y="1759396"/>
            <a:ext cx="6904037" cy="3976687"/>
          </a:xfrm>
        </p:spPr>
        <p:txBody>
          <a:bodyPr>
            <a:normAutofit/>
          </a:bodyPr>
          <a:lstStyle/>
          <a:p>
            <a:r>
              <a:rPr lang="en-US" sz="2100" dirty="0"/>
              <a:t>Early on Sunday morning, June 22, 1941, Nazi Germany and its allies launched a military strike of unprecedented force against the Soviet country.</a:t>
            </a:r>
          </a:p>
          <a:p>
            <a:r>
              <a:rPr lang="en-US" sz="2100" dirty="0"/>
              <a:t>The primary task for the Soviet government was to form military and political management bodies capable of effectively directing the armed struggle and organizing the work of the front and rear.</a:t>
            </a:r>
            <a:endParaRPr lang="ru-RU" sz="2100" dirty="0"/>
          </a:p>
        </p:txBody>
      </p:sp>
      <p:pic>
        <p:nvPicPr>
          <p:cNvPr id="6" name="Рисунок 6">
            <a:extLst>
              <a:ext uri="{FF2B5EF4-FFF2-40B4-BE49-F238E27FC236}">
                <a16:creationId xmlns:a16="http://schemas.microsoft.com/office/drawing/2014/main" id="{A3B7DF90-A298-DB4A-A8AC-88496589F855}"/>
              </a:ext>
            </a:extLst>
          </p:cNvPr>
          <p:cNvPicPr>
            <a:picLocks noChangeAspect="1"/>
          </p:cNvPicPr>
          <p:nvPr/>
        </p:nvPicPr>
        <p:blipFill>
          <a:blip r:embed="rId2"/>
          <a:stretch>
            <a:fillRect/>
          </a:stretch>
        </p:blipFill>
        <p:spPr>
          <a:xfrm>
            <a:off x="619511" y="1482030"/>
            <a:ext cx="4040211" cy="4531420"/>
          </a:xfrm>
          <a:prstGeom prst="rect">
            <a:avLst/>
          </a:prstGeom>
        </p:spPr>
      </p:pic>
    </p:spTree>
    <p:extLst>
      <p:ext uri="{BB962C8B-B14F-4D97-AF65-F5344CB8AC3E}">
        <p14:creationId xmlns:p14="http://schemas.microsoft.com/office/powerpoint/2010/main" val="118135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381FCE-1104-224B-AC6A-387AE2777C37}"/>
              </a:ext>
            </a:extLst>
          </p:cNvPr>
          <p:cNvSpPr txBox="1"/>
          <p:nvPr/>
        </p:nvSpPr>
        <p:spPr>
          <a:xfrm>
            <a:off x="605573" y="299910"/>
            <a:ext cx="10980853" cy="923330"/>
          </a:xfrm>
          <a:prstGeom prst="rect">
            <a:avLst/>
          </a:prstGeom>
          <a:noFill/>
        </p:spPr>
        <p:txBody>
          <a:bodyPr wrap="square">
            <a:spAutoFit/>
          </a:bodyPr>
          <a:lstStyle/>
          <a:p>
            <a:r>
              <a:rPr lang="en-US" dirty="0"/>
              <a:t>From the first days, using the surprise factor, the 5-million-strong German army in the main directions was 3-4 times superior to the Soviet troops, quickly moved forward and by September 1941 began the blockade of Leningrad, captured Kiev and reached the approaches to Moscow.</a:t>
            </a:r>
            <a:endParaRPr lang="ru-RU" dirty="0"/>
          </a:p>
        </p:txBody>
      </p:sp>
      <p:sp>
        <p:nvSpPr>
          <p:cNvPr id="7" name="TextBox 6">
            <a:extLst>
              <a:ext uri="{FF2B5EF4-FFF2-40B4-BE49-F238E27FC236}">
                <a16:creationId xmlns:a16="http://schemas.microsoft.com/office/drawing/2014/main" id="{5020CA45-541B-4746-B82D-8B58AB37E55B}"/>
              </a:ext>
            </a:extLst>
          </p:cNvPr>
          <p:cNvSpPr txBox="1"/>
          <p:nvPr/>
        </p:nvSpPr>
        <p:spPr>
          <a:xfrm>
            <a:off x="216830" y="2505670"/>
            <a:ext cx="5188414" cy="923330"/>
          </a:xfrm>
          <a:prstGeom prst="rect">
            <a:avLst/>
          </a:prstGeom>
          <a:noFill/>
        </p:spPr>
        <p:txBody>
          <a:bodyPr wrap="square">
            <a:spAutoFit/>
          </a:bodyPr>
          <a:lstStyle/>
          <a:p>
            <a:r>
              <a:rPr lang="en-US" dirty="0"/>
              <a:t>The battle of Moscow. </a:t>
            </a:r>
          </a:p>
          <a:p>
            <a:r>
              <a:rPr lang="en-US" dirty="0"/>
              <a:t>The first major battle was the Battle of Moscow.</a:t>
            </a:r>
          </a:p>
          <a:p>
            <a:r>
              <a:rPr lang="en-US" dirty="0"/>
              <a:t>From September 30, 1941 to April 20, 1942.</a:t>
            </a:r>
            <a:endParaRPr lang="ru-RU" dirty="0"/>
          </a:p>
        </p:txBody>
      </p:sp>
      <p:sp>
        <p:nvSpPr>
          <p:cNvPr id="9" name="TextBox 8">
            <a:extLst>
              <a:ext uri="{FF2B5EF4-FFF2-40B4-BE49-F238E27FC236}">
                <a16:creationId xmlns:a16="http://schemas.microsoft.com/office/drawing/2014/main" id="{44EEE73F-E894-5E40-A69C-4E0D9CF75E25}"/>
              </a:ext>
            </a:extLst>
          </p:cNvPr>
          <p:cNvSpPr txBox="1"/>
          <p:nvPr/>
        </p:nvSpPr>
        <p:spPr>
          <a:xfrm>
            <a:off x="2811037" y="3770533"/>
            <a:ext cx="6102194" cy="923330"/>
          </a:xfrm>
          <a:prstGeom prst="rect">
            <a:avLst/>
          </a:prstGeom>
          <a:noFill/>
        </p:spPr>
        <p:txBody>
          <a:bodyPr wrap="square">
            <a:spAutoFit/>
          </a:bodyPr>
          <a:lstStyle/>
          <a:p>
            <a:r>
              <a:rPr lang="en-US" dirty="0"/>
              <a:t>Stalingrad battle. </a:t>
            </a:r>
          </a:p>
          <a:p>
            <a:r>
              <a:rPr lang="en-US" dirty="0"/>
              <a:t>The battle of Stalingrad (July 17, 1942 – February 2, 1943) was decisiveIt marked the beginning of a radical change in the war.</a:t>
            </a:r>
            <a:endParaRPr lang="ru-RU" dirty="0"/>
          </a:p>
        </p:txBody>
      </p:sp>
      <p:sp>
        <p:nvSpPr>
          <p:cNvPr id="11" name="TextBox 10">
            <a:extLst>
              <a:ext uri="{FF2B5EF4-FFF2-40B4-BE49-F238E27FC236}">
                <a16:creationId xmlns:a16="http://schemas.microsoft.com/office/drawing/2014/main" id="{F1D21437-496E-6E41-928F-DF39611BB876}"/>
              </a:ext>
            </a:extLst>
          </p:cNvPr>
          <p:cNvSpPr txBox="1"/>
          <p:nvPr/>
        </p:nvSpPr>
        <p:spPr>
          <a:xfrm>
            <a:off x="6786758" y="2505670"/>
            <a:ext cx="6102194" cy="923330"/>
          </a:xfrm>
          <a:prstGeom prst="rect">
            <a:avLst/>
          </a:prstGeom>
          <a:noFill/>
        </p:spPr>
        <p:txBody>
          <a:bodyPr wrap="square">
            <a:spAutoFit/>
          </a:bodyPr>
          <a:lstStyle/>
          <a:p>
            <a:r>
              <a:rPr lang="en-US" dirty="0"/>
              <a:t>The battle of Kursk.</a:t>
            </a:r>
          </a:p>
          <a:p>
            <a:r>
              <a:rPr lang="en-US" dirty="0"/>
              <a:t>Completed a radical change in the war</a:t>
            </a:r>
          </a:p>
          <a:p>
            <a:r>
              <a:rPr lang="en-US" dirty="0"/>
              <a:t>Battle of Kursk (July 5-August 23, 1943).</a:t>
            </a:r>
            <a:endParaRPr lang="ru-RU" dirty="0"/>
          </a:p>
        </p:txBody>
      </p:sp>
      <p:sp>
        <p:nvSpPr>
          <p:cNvPr id="13" name="TextBox 12">
            <a:extLst>
              <a:ext uri="{FF2B5EF4-FFF2-40B4-BE49-F238E27FC236}">
                <a16:creationId xmlns:a16="http://schemas.microsoft.com/office/drawing/2014/main" id="{7AD1A33A-DDC1-144B-AA71-6D540996F276}"/>
              </a:ext>
            </a:extLst>
          </p:cNvPr>
          <p:cNvSpPr txBox="1"/>
          <p:nvPr/>
        </p:nvSpPr>
        <p:spPr>
          <a:xfrm>
            <a:off x="4084759" y="1596239"/>
            <a:ext cx="6442926" cy="492443"/>
          </a:xfrm>
          <a:prstGeom prst="rect">
            <a:avLst/>
          </a:prstGeom>
          <a:noFill/>
        </p:spPr>
        <p:txBody>
          <a:bodyPr wrap="square">
            <a:spAutoFit/>
          </a:bodyPr>
          <a:lstStyle/>
          <a:p>
            <a:r>
              <a:rPr lang="en-US" sz="2600" dirty="0"/>
              <a:t>Three main battles</a:t>
            </a:r>
            <a:endParaRPr lang="ru-RU" sz="2600" dirty="0"/>
          </a:p>
        </p:txBody>
      </p:sp>
      <p:pic>
        <p:nvPicPr>
          <p:cNvPr id="16" name="Рисунок 16">
            <a:extLst>
              <a:ext uri="{FF2B5EF4-FFF2-40B4-BE49-F238E27FC236}">
                <a16:creationId xmlns:a16="http://schemas.microsoft.com/office/drawing/2014/main" id="{58F54605-0920-D44C-872A-2E3E76130966}"/>
              </a:ext>
            </a:extLst>
          </p:cNvPr>
          <p:cNvPicPr>
            <a:picLocks noChangeAspect="1"/>
          </p:cNvPicPr>
          <p:nvPr/>
        </p:nvPicPr>
        <p:blipFill>
          <a:blip r:embed="rId2"/>
          <a:stretch>
            <a:fillRect/>
          </a:stretch>
        </p:blipFill>
        <p:spPr>
          <a:xfrm>
            <a:off x="216830" y="3429000"/>
            <a:ext cx="2399888" cy="3251212"/>
          </a:xfrm>
          <a:prstGeom prst="rect">
            <a:avLst/>
          </a:prstGeom>
        </p:spPr>
      </p:pic>
      <p:pic>
        <p:nvPicPr>
          <p:cNvPr id="18" name="Рисунок 18">
            <a:extLst>
              <a:ext uri="{FF2B5EF4-FFF2-40B4-BE49-F238E27FC236}">
                <a16:creationId xmlns:a16="http://schemas.microsoft.com/office/drawing/2014/main" id="{48940C97-043A-CC4A-B1A3-A3B110267C42}"/>
              </a:ext>
            </a:extLst>
          </p:cNvPr>
          <p:cNvPicPr>
            <a:picLocks noChangeAspect="1"/>
          </p:cNvPicPr>
          <p:nvPr/>
        </p:nvPicPr>
        <p:blipFill>
          <a:blip r:embed="rId3"/>
          <a:stretch>
            <a:fillRect/>
          </a:stretch>
        </p:blipFill>
        <p:spPr>
          <a:xfrm>
            <a:off x="9107550" y="3430813"/>
            <a:ext cx="2074646" cy="3249399"/>
          </a:xfrm>
          <a:prstGeom prst="rect">
            <a:avLst/>
          </a:prstGeom>
        </p:spPr>
      </p:pic>
    </p:spTree>
    <p:extLst>
      <p:ext uri="{BB962C8B-B14F-4D97-AF65-F5344CB8AC3E}">
        <p14:creationId xmlns:p14="http://schemas.microsoft.com/office/powerpoint/2010/main" val="112588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49B055-A3A1-504D-A624-12FDE0288992}"/>
              </a:ext>
            </a:extLst>
          </p:cNvPr>
          <p:cNvSpPr>
            <a:spLocks noGrp="1"/>
          </p:cNvSpPr>
          <p:nvPr>
            <p:ph type="title"/>
          </p:nvPr>
        </p:nvSpPr>
        <p:spPr/>
        <p:txBody>
          <a:bodyPr>
            <a:normAutofit/>
          </a:bodyPr>
          <a:lstStyle/>
          <a:p>
            <a:r>
              <a:rPr lang="en-US" sz="3100" dirty="0"/>
              <a:t>The end of the great Patriotic war.</a:t>
            </a:r>
            <a:endParaRPr lang="ru-RU" sz="3100" dirty="0"/>
          </a:p>
        </p:txBody>
      </p:sp>
      <p:sp>
        <p:nvSpPr>
          <p:cNvPr id="3" name="Вертикальный текст 2">
            <a:extLst>
              <a:ext uri="{FF2B5EF4-FFF2-40B4-BE49-F238E27FC236}">
                <a16:creationId xmlns:a16="http://schemas.microsoft.com/office/drawing/2014/main" id="{20621125-6FB2-C346-AA72-A9EB9002372F}"/>
              </a:ext>
            </a:extLst>
          </p:cNvPr>
          <p:cNvSpPr>
            <a:spLocks noGrp="1"/>
          </p:cNvSpPr>
          <p:nvPr>
            <p:ph idx="1"/>
          </p:nvPr>
        </p:nvSpPr>
        <p:spPr>
          <a:xfrm>
            <a:off x="1451579" y="1853754"/>
            <a:ext cx="9603275" cy="3450613"/>
          </a:xfrm>
        </p:spPr>
        <p:txBody>
          <a:bodyPr>
            <a:noAutofit/>
          </a:bodyPr>
          <a:lstStyle/>
          <a:p>
            <a:r>
              <a:rPr lang="en-US" sz="2200" dirty="0"/>
              <a:t>The Nazi bloc broke up. Hitler's troops were driven out of Italy and Belgium. </a:t>
            </a:r>
          </a:p>
          <a:p>
            <a:r>
              <a:rPr lang="en-US" sz="2200" dirty="0"/>
              <a:t>In January 1945, Soviet troops began the Vistula-Oder operation, completed the liberation of Poland, and reached the approaches to Berlin.</a:t>
            </a:r>
          </a:p>
          <a:p>
            <a:r>
              <a:rPr lang="en-US" sz="2200" dirty="0"/>
              <a:t>In April of the same year, Soviet troops launched a decisive offensive on Berlin. </a:t>
            </a:r>
          </a:p>
          <a:p>
            <a:r>
              <a:rPr lang="en-US" sz="2200" dirty="0"/>
              <a:t>As a result of the 23-day operation, Soviet troops defeated the Berlin grouping of enemy troops and took Berlin by storm on may 2.</a:t>
            </a:r>
          </a:p>
          <a:p>
            <a:r>
              <a:rPr lang="en-US" sz="2200" dirty="0"/>
              <a:t>On may 9, Soviet troops entered Prague. The German command capitulated, and the Great Patriotic war ended victoriously.</a:t>
            </a:r>
            <a:endParaRPr lang="ru-RU" sz="2200" dirty="0"/>
          </a:p>
        </p:txBody>
      </p:sp>
    </p:spTree>
    <p:extLst>
      <p:ext uri="{BB962C8B-B14F-4D97-AF65-F5344CB8AC3E}">
        <p14:creationId xmlns:p14="http://schemas.microsoft.com/office/powerpoint/2010/main" val="97765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096142-B123-3448-A9E0-B4330BF9EB9E}"/>
              </a:ext>
            </a:extLst>
          </p:cNvPr>
          <p:cNvSpPr>
            <a:spLocks noGrp="1"/>
          </p:cNvSpPr>
          <p:nvPr>
            <p:ph type="title" idx="4294967295"/>
          </p:nvPr>
        </p:nvSpPr>
        <p:spPr>
          <a:xfrm>
            <a:off x="233479" y="309253"/>
            <a:ext cx="9604375" cy="1049337"/>
          </a:xfrm>
        </p:spPr>
        <p:txBody>
          <a:bodyPr/>
          <a:lstStyle/>
          <a:p>
            <a:r>
              <a:rPr lang="en-US" dirty="0"/>
              <a:t>The war affected every family…</a:t>
            </a:r>
            <a:endParaRPr lang="ru-RU" dirty="0"/>
          </a:p>
        </p:txBody>
      </p:sp>
      <p:pic>
        <p:nvPicPr>
          <p:cNvPr id="4" name="Рисунок 4">
            <a:extLst>
              <a:ext uri="{FF2B5EF4-FFF2-40B4-BE49-F238E27FC236}">
                <a16:creationId xmlns:a16="http://schemas.microsoft.com/office/drawing/2014/main" id="{2D5C08C8-33D9-DF40-BBC6-32195448AD45}"/>
              </a:ext>
            </a:extLst>
          </p:cNvPr>
          <p:cNvPicPr>
            <a:picLocks noChangeAspect="1"/>
          </p:cNvPicPr>
          <p:nvPr/>
        </p:nvPicPr>
        <p:blipFill>
          <a:blip r:embed="rId2"/>
          <a:stretch>
            <a:fillRect/>
          </a:stretch>
        </p:blipFill>
        <p:spPr>
          <a:xfrm>
            <a:off x="7843185" y="309253"/>
            <a:ext cx="3989338" cy="5204406"/>
          </a:xfrm>
          <a:prstGeom prst="rect">
            <a:avLst/>
          </a:prstGeom>
        </p:spPr>
      </p:pic>
      <p:sp>
        <p:nvSpPr>
          <p:cNvPr id="7" name="TextBox 6">
            <a:extLst>
              <a:ext uri="{FF2B5EF4-FFF2-40B4-BE49-F238E27FC236}">
                <a16:creationId xmlns:a16="http://schemas.microsoft.com/office/drawing/2014/main" id="{41888660-85EC-4941-BA3A-297551BCA869}"/>
              </a:ext>
            </a:extLst>
          </p:cNvPr>
          <p:cNvSpPr txBox="1"/>
          <p:nvPr/>
        </p:nvSpPr>
        <p:spPr>
          <a:xfrm>
            <a:off x="359477" y="1127757"/>
            <a:ext cx="7167596" cy="3477875"/>
          </a:xfrm>
          <a:prstGeom prst="rect">
            <a:avLst/>
          </a:prstGeom>
          <a:noFill/>
        </p:spPr>
        <p:txBody>
          <a:bodyPr wrap="square">
            <a:spAutoFit/>
          </a:bodyPr>
          <a:lstStyle/>
          <a:p>
            <a:r>
              <a:rPr lang="en-US" sz="2000" dirty="0"/>
              <a:t>Alexander </a:t>
            </a:r>
            <a:r>
              <a:rPr lang="en-US" sz="2000" dirty="0" err="1"/>
              <a:t>Filippovich</a:t>
            </a:r>
            <a:r>
              <a:rPr lang="en-US" sz="2000" dirty="0"/>
              <a:t> </a:t>
            </a:r>
            <a:r>
              <a:rPr lang="en-US" sz="2000" dirty="0" err="1"/>
              <a:t>Budnikov</a:t>
            </a:r>
            <a:r>
              <a:rPr lang="en-US" sz="2000" dirty="0"/>
              <a:t> (1910-1995)</a:t>
            </a:r>
          </a:p>
          <a:p>
            <a:r>
              <a:rPr lang="en-US" sz="2000" dirty="0"/>
              <a:t>Called to the front in 1943.</a:t>
            </a:r>
          </a:p>
          <a:p>
            <a:r>
              <a:rPr lang="en-US" sz="2000" dirty="0"/>
              <a:t>He was assigned to the 152 division of the 28th Army.</a:t>
            </a:r>
          </a:p>
          <a:p>
            <a:r>
              <a:rPr lang="en-US" sz="2000" dirty="0"/>
              <a:t>Western Belarus, the first Belorussian front, fought as far as Poland, </a:t>
            </a:r>
            <a:r>
              <a:rPr lang="en-US" sz="2000" dirty="0" err="1"/>
              <a:t>Vyshkovo</a:t>
            </a:r>
            <a:r>
              <a:rPr lang="en-US" sz="2000" dirty="0"/>
              <a:t>.</a:t>
            </a:r>
          </a:p>
          <a:p>
            <a:r>
              <a:rPr lang="en-US" sz="2000" dirty="0"/>
              <a:t>During the capture of </a:t>
            </a:r>
            <a:r>
              <a:rPr lang="en-US" sz="2000" dirty="0" err="1"/>
              <a:t>Konigsberg</a:t>
            </a:r>
            <a:r>
              <a:rPr lang="en-US" sz="2000" dirty="0"/>
              <a:t>, he was seriously wounded on April 25, 1945. He was a gun commander with the rank of senior Sergeant. </a:t>
            </a:r>
          </a:p>
          <a:p>
            <a:r>
              <a:rPr lang="en-US" sz="2000" dirty="0"/>
              <a:t>He was seriously injured: in the legs, head, arms, chest, back, more than 28 wounds, amputated leg. There were splinters in the head, chest, arm.</a:t>
            </a:r>
            <a:endParaRPr lang="ru-RU" sz="2000" dirty="0"/>
          </a:p>
        </p:txBody>
      </p:sp>
      <p:sp>
        <p:nvSpPr>
          <p:cNvPr id="9" name="TextBox 8">
            <a:extLst>
              <a:ext uri="{FF2B5EF4-FFF2-40B4-BE49-F238E27FC236}">
                <a16:creationId xmlns:a16="http://schemas.microsoft.com/office/drawing/2014/main" id="{C2723E2B-5A1C-9E4B-AB7D-814F8135FA25}"/>
              </a:ext>
            </a:extLst>
          </p:cNvPr>
          <p:cNvSpPr txBox="1"/>
          <p:nvPr/>
        </p:nvSpPr>
        <p:spPr>
          <a:xfrm>
            <a:off x="2430858" y="3977105"/>
            <a:ext cx="6102194" cy="400110"/>
          </a:xfrm>
          <a:prstGeom prst="rect">
            <a:avLst/>
          </a:prstGeom>
          <a:noFill/>
        </p:spPr>
        <p:txBody>
          <a:bodyPr wrap="square">
            <a:spAutoFit/>
          </a:bodyPr>
          <a:lstStyle/>
          <a:p>
            <a:endParaRPr lang="ru-RU" sz="2000" dirty="0"/>
          </a:p>
        </p:txBody>
      </p:sp>
      <p:sp>
        <p:nvSpPr>
          <p:cNvPr id="8" name="TextBox 7">
            <a:extLst>
              <a:ext uri="{FF2B5EF4-FFF2-40B4-BE49-F238E27FC236}">
                <a16:creationId xmlns:a16="http://schemas.microsoft.com/office/drawing/2014/main" id="{51B2C99A-B56E-3147-A382-CB7FBD3C26D1}"/>
              </a:ext>
            </a:extLst>
          </p:cNvPr>
          <p:cNvSpPr txBox="1"/>
          <p:nvPr/>
        </p:nvSpPr>
        <p:spPr>
          <a:xfrm>
            <a:off x="1740991" y="4319639"/>
            <a:ext cx="6102194" cy="1754326"/>
          </a:xfrm>
          <a:prstGeom prst="rect">
            <a:avLst/>
          </a:prstGeom>
          <a:noFill/>
        </p:spPr>
        <p:txBody>
          <a:bodyPr wrap="square">
            <a:spAutoFit/>
          </a:bodyPr>
          <a:lstStyle/>
          <a:p>
            <a:r>
              <a:rPr lang="en-US" dirty="0"/>
              <a:t>Medals: </a:t>
            </a:r>
          </a:p>
          <a:p>
            <a:r>
              <a:rPr lang="en-US" dirty="0"/>
              <a:t>"For military services“</a:t>
            </a:r>
          </a:p>
          <a:p>
            <a:r>
              <a:rPr lang="en-US" dirty="0"/>
              <a:t>"For the victory over Germany" </a:t>
            </a:r>
          </a:p>
          <a:p>
            <a:r>
              <a:rPr lang="en-US" dirty="0"/>
              <a:t>Order of the 2nd degree </a:t>
            </a:r>
          </a:p>
          <a:p>
            <a:r>
              <a:rPr lang="en-US" dirty="0"/>
              <a:t>Order of the Patriotic war</a:t>
            </a:r>
          </a:p>
          <a:p>
            <a:r>
              <a:rPr lang="en-US" dirty="0"/>
              <a:t>Medals for 20, 30, 40 years of Victory</a:t>
            </a:r>
            <a:endParaRPr lang="ru-RU" dirty="0"/>
          </a:p>
        </p:txBody>
      </p:sp>
    </p:spTree>
    <p:extLst>
      <p:ext uri="{BB962C8B-B14F-4D97-AF65-F5344CB8AC3E}">
        <p14:creationId xmlns:p14="http://schemas.microsoft.com/office/powerpoint/2010/main" val="19837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B3D82-7F9C-AE43-ACD7-7B27DA6D194A}"/>
              </a:ext>
            </a:extLst>
          </p:cNvPr>
          <p:cNvSpPr txBox="1"/>
          <p:nvPr/>
        </p:nvSpPr>
        <p:spPr>
          <a:xfrm>
            <a:off x="133195" y="1084145"/>
            <a:ext cx="11925610" cy="4247317"/>
          </a:xfrm>
          <a:prstGeom prst="rect">
            <a:avLst/>
          </a:prstGeom>
          <a:noFill/>
        </p:spPr>
        <p:txBody>
          <a:bodyPr wrap="square">
            <a:spAutoFit/>
          </a:bodyPr>
          <a:lstStyle/>
          <a:p>
            <a:r>
              <a:rPr lang="en-US" dirty="0"/>
              <a:t>The main events of the film take place in 1942 during the great Patriotic war in Karelia.At the railway junction in the rear of the Soviet troops are stationed two sections of a platoon of anti-aircraft gunners. To the commandant of the road, Sergeant </a:t>
            </a:r>
            <a:r>
              <a:rPr lang="en-US" dirty="0" err="1"/>
              <a:t>Fedot</a:t>
            </a:r>
            <a:r>
              <a:rPr lang="en-US" dirty="0"/>
              <a:t> </a:t>
            </a:r>
            <a:r>
              <a:rPr lang="en-US" dirty="0" err="1"/>
              <a:t>Vaskov</a:t>
            </a:r>
            <a:r>
              <a:rPr lang="en-US" dirty="0"/>
              <a:t> (former intelligence officer, veteran of the Finnish war), dissatisfied with the behavior of soldiers (in particular, drunkenness and attraction to the opposite sex), send a non-drinking contingent in the face of female volunteers, many of whom have just finished school. Being in an unauthorized absence, one of the girls, the commander of the Department Rita </a:t>
            </a:r>
            <a:r>
              <a:rPr lang="en-US" dirty="0" err="1"/>
              <a:t>Osyanina</a:t>
            </a:r>
            <a:r>
              <a:rPr lang="en-US" dirty="0"/>
              <a:t>, finds two German saboteurs in the forest. Returning to the platoon's location, she reports this to the foreman, who, after reporting to higher management, is ordered to neutralize the enemy.Petty officer </a:t>
            </a:r>
            <a:r>
              <a:rPr lang="en-US" dirty="0" err="1"/>
              <a:t>Fedot</a:t>
            </a:r>
            <a:r>
              <a:rPr lang="en-US" dirty="0"/>
              <a:t> </a:t>
            </a:r>
            <a:r>
              <a:rPr lang="en-US" dirty="0" err="1"/>
              <a:t>Vaskov</a:t>
            </a:r>
            <a:r>
              <a:rPr lang="en-US" dirty="0"/>
              <a:t>, soldiers </a:t>
            </a:r>
            <a:r>
              <a:rPr lang="en-US" dirty="0" err="1"/>
              <a:t>Zhenya</a:t>
            </a:r>
            <a:r>
              <a:rPr lang="en-US" dirty="0"/>
              <a:t> </a:t>
            </a:r>
            <a:r>
              <a:rPr lang="en-US" dirty="0" err="1"/>
              <a:t>Komelkova</a:t>
            </a:r>
            <a:r>
              <a:rPr lang="en-US" dirty="0"/>
              <a:t>, Rita </a:t>
            </a:r>
            <a:r>
              <a:rPr lang="en-US" dirty="0" err="1"/>
              <a:t>Osyanina</a:t>
            </a:r>
            <a:r>
              <a:rPr lang="en-US" dirty="0"/>
              <a:t>, Lisa </a:t>
            </a:r>
            <a:r>
              <a:rPr lang="en-US" dirty="0" err="1"/>
              <a:t>Brichkina</a:t>
            </a:r>
            <a:r>
              <a:rPr lang="en-US" dirty="0"/>
              <a:t>, </a:t>
            </a:r>
            <a:r>
              <a:rPr lang="en-US" dirty="0" err="1"/>
              <a:t>Galya</a:t>
            </a:r>
            <a:r>
              <a:rPr lang="en-US" dirty="0"/>
              <a:t> </a:t>
            </a:r>
            <a:r>
              <a:rPr lang="en-US" dirty="0" err="1"/>
              <a:t>Chetvertak</a:t>
            </a:r>
            <a:r>
              <a:rPr lang="en-US" dirty="0"/>
              <a:t> and Sonya </a:t>
            </a:r>
            <a:r>
              <a:rPr lang="en-US" dirty="0" err="1"/>
              <a:t>Gurvich</a:t>
            </a:r>
            <a:r>
              <a:rPr lang="en-US" dirty="0"/>
              <a:t> act to intercept the Nazis, whose possible target is the Kirov railway. They set up an ambush, but not two, but sixteen saboteurs come out of the forest. </a:t>
            </a:r>
            <a:r>
              <a:rPr lang="en-US" dirty="0" err="1"/>
              <a:t>Vaskov's</a:t>
            </a:r>
            <a:r>
              <a:rPr lang="en-US" dirty="0"/>
              <a:t> squad enters an unequal battle with the Germans. Reinforcements do not come — Lisa, who was sent by </a:t>
            </a:r>
            <a:r>
              <a:rPr lang="en-US" dirty="0" err="1"/>
              <a:t>Vaskov</a:t>
            </a:r>
            <a:r>
              <a:rPr lang="en-US" dirty="0"/>
              <a:t> to his own, is drowning in the swamp. The girls die one after the other, even though the foreman tries to protect them as much as possible. He is the only survivor </a:t>
            </a:r>
            <a:r>
              <a:rPr lang="en-US" dirty="0" err="1"/>
              <a:t>Vaskov</a:t>
            </a:r>
            <a:r>
              <a:rPr lang="en-US" dirty="0"/>
              <a:t>. Wounded and almost unarmed, he takes the remaining saboteurs captive, led by the commander. After demobilization, </a:t>
            </a:r>
            <a:r>
              <a:rPr lang="en-US" dirty="0" err="1"/>
              <a:t>Vaskov</a:t>
            </a:r>
            <a:r>
              <a:rPr lang="en-US" dirty="0"/>
              <a:t> adopts Rita </a:t>
            </a:r>
            <a:r>
              <a:rPr lang="en-US" dirty="0" err="1"/>
              <a:t>Osyanina's</a:t>
            </a:r>
            <a:r>
              <a:rPr lang="en-US" dirty="0"/>
              <a:t> son.Thirty years later, </a:t>
            </a:r>
            <a:r>
              <a:rPr lang="en-US" dirty="0" err="1"/>
              <a:t>Vaskov</a:t>
            </a:r>
            <a:r>
              <a:rPr lang="en-US" dirty="0"/>
              <a:t> and his adopted son, who became a rocket officer, come to these places and install a memorial plaque in the </a:t>
            </a:r>
            <a:r>
              <a:rPr lang="ru-RU" dirty="0"/>
              <a:t>                                                                                       </a:t>
            </a:r>
            <a:r>
              <a:rPr lang="en-US" dirty="0"/>
              <a:t>area of the death of girls-anti-aircraft gunners.</a:t>
            </a:r>
            <a:endParaRPr lang="ru-RU" dirty="0"/>
          </a:p>
        </p:txBody>
      </p:sp>
      <p:sp>
        <p:nvSpPr>
          <p:cNvPr id="4" name="TextBox 3">
            <a:extLst>
              <a:ext uri="{FF2B5EF4-FFF2-40B4-BE49-F238E27FC236}">
                <a16:creationId xmlns:a16="http://schemas.microsoft.com/office/drawing/2014/main" id="{050B2F67-F5B9-BB49-AE37-2D152CDEDE6A}"/>
              </a:ext>
            </a:extLst>
          </p:cNvPr>
          <p:cNvSpPr txBox="1"/>
          <p:nvPr/>
        </p:nvSpPr>
        <p:spPr>
          <a:xfrm>
            <a:off x="480123" y="372894"/>
            <a:ext cx="6102194" cy="600164"/>
          </a:xfrm>
          <a:prstGeom prst="rect">
            <a:avLst/>
          </a:prstGeom>
          <a:noFill/>
        </p:spPr>
        <p:txBody>
          <a:bodyPr wrap="square">
            <a:spAutoFit/>
          </a:bodyPr>
          <a:lstStyle/>
          <a:p>
            <a:r>
              <a:rPr lang="en-US" sz="3300" dirty="0"/>
              <a:t>My favorite war movie</a:t>
            </a:r>
            <a:endParaRPr lang="ru-RU" sz="3300" dirty="0"/>
          </a:p>
        </p:txBody>
      </p:sp>
      <p:sp>
        <p:nvSpPr>
          <p:cNvPr id="6" name="TextBox 5">
            <a:extLst>
              <a:ext uri="{FF2B5EF4-FFF2-40B4-BE49-F238E27FC236}">
                <a16:creationId xmlns:a16="http://schemas.microsoft.com/office/drawing/2014/main" id="{796B98D5-037F-4849-B44E-478F185442A9}"/>
              </a:ext>
            </a:extLst>
          </p:cNvPr>
          <p:cNvSpPr txBox="1"/>
          <p:nvPr/>
        </p:nvSpPr>
        <p:spPr>
          <a:xfrm>
            <a:off x="6096000" y="261807"/>
            <a:ext cx="6102194" cy="492443"/>
          </a:xfrm>
          <a:prstGeom prst="rect">
            <a:avLst/>
          </a:prstGeom>
          <a:noFill/>
        </p:spPr>
        <p:txBody>
          <a:bodyPr wrap="square">
            <a:spAutoFit/>
          </a:bodyPr>
          <a:lstStyle/>
          <a:p>
            <a:r>
              <a:rPr lang="ru-RU" sz="2600" dirty="0"/>
              <a:t>«</a:t>
            </a:r>
            <a:r>
              <a:rPr lang="en-US" sz="2600" dirty="0"/>
              <a:t>And the dawns are quiet here...</a:t>
            </a:r>
            <a:r>
              <a:rPr lang="ru-RU" sz="2600" dirty="0"/>
              <a:t>»</a:t>
            </a:r>
          </a:p>
        </p:txBody>
      </p:sp>
      <p:pic>
        <p:nvPicPr>
          <p:cNvPr id="2" name="Рисунок 4">
            <a:extLst>
              <a:ext uri="{FF2B5EF4-FFF2-40B4-BE49-F238E27FC236}">
                <a16:creationId xmlns:a16="http://schemas.microsoft.com/office/drawing/2014/main" id="{1E967F16-A741-7C4C-81E3-ED255F795133}"/>
              </a:ext>
            </a:extLst>
          </p:cNvPr>
          <p:cNvPicPr>
            <a:picLocks noChangeAspect="1"/>
          </p:cNvPicPr>
          <p:nvPr/>
        </p:nvPicPr>
        <p:blipFill>
          <a:blip r:embed="rId2"/>
          <a:stretch>
            <a:fillRect/>
          </a:stretch>
        </p:blipFill>
        <p:spPr>
          <a:xfrm>
            <a:off x="6668610" y="4751660"/>
            <a:ext cx="4956973" cy="2025805"/>
          </a:xfrm>
          <a:prstGeom prst="rect">
            <a:avLst/>
          </a:prstGeom>
        </p:spPr>
      </p:pic>
    </p:spTree>
    <p:extLst>
      <p:ext uri="{BB962C8B-B14F-4D97-AF65-F5344CB8AC3E}">
        <p14:creationId xmlns:p14="http://schemas.microsoft.com/office/powerpoint/2010/main" val="248493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969C6F86-4E85-7A4C-8F0F-B56391E9DE08}"/>
              </a:ext>
            </a:extLst>
          </p:cNvPr>
          <p:cNvSpPr txBox="1">
            <a:spLocks noGrp="1"/>
          </p:cNvSpPr>
          <p:nvPr>
            <p:ph type="title"/>
          </p:nvPr>
        </p:nvSpPr>
        <p:spPr>
          <a:xfrm>
            <a:off x="1294362" y="401836"/>
            <a:ext cx="9603275" cy="1421928"/>
          </a:xfrm>
          <a:prstGeom prst="rect">
            <a:avLst/>
          </a:prstGeom>
          <a:noFill/>
        </p:spPr>
        <p:txBody>
          <a:bodyPr wrap="square">
            <a:spAutoFit/>
          </a:bodyPr>
          <a:lstStyle/>
          <a:p>
            <a:r>
              <a:rPr lang="en-US" dirty="0"/>
              <a:t>Take care of your loved ones and do not forget the heroes who gave their lives for the world above our head!</a:t>
            </a:r>
            <a:endParaRPr lang="ru-RU" dirty="0"/>
          </a:p>
        </p:txBody>
      </p:sp>
      <p:pic>
        <p:nvPicPr>
          <p:cNvPr id="7" name="Рисунок 7">
            <a:extLst>
              <a:ext uri="{FF2B5EF4-FFF2-40B4-BE49-F238E27FC236}">
                <a16:creationId xmlns:a16="http://schemas.microsoft.com/office/drawing/2014/main" id="{B385D1B9-ADA0-974C-B439-BF5BAA8FAF95}"/>
              </a:ext>
            </a:extLst>
          </p:cNvPr>
          <p:cNvPicPr>
            <a:picLocks noChangeAspect="1"/>
          </p:cNvPicPr>
          <p:nvPr/>
        </p:nvPicPr>
        <p:blipFill>
          <a:blip r:embed="rId2"/>
          <a:stretch>
            <a:fillRect/>
          </a:stretch>
        </p:blipFill>
        <p:spPr>
          <a:xfrm>
            <a:off x="178991" y="2357890"/>
            <a:ext cx="4195149" cy="2971722"/>
          </a:xfrm>
          <a:prstGeom prst="rect">
            <a:avLst/>
          </a:prstGeom>
        </p:spPr>
      </p:pic>
      <p:pic>
        <p:nvPicPr>
          <p:cNvPr id="9" name="Рисунок 9">
            <a:extLst>
              <a:ext uri="{FF2B5EF4-FFF2-40B4-BE49-F238E27FC236}">
                <a16:creationId xmlns:a16="http://schemas.microsoft.com/office/drawing/2014/main" id="{B9B0DA6F-3C8A-FA41-9C2C-1388FE3BA616}"/>
              </a:ext>
            </a:extLst>
          </p:cNvPr>
          <p:cNvPicPr>
            <a:picLocks noChangeAspect="1"/>
          </p:cNvPicPr>
          <p:nvPr/>
        </p:nvPicPr>
        <p:blipFill>
          <a:blip r:embed="rId3"/>
          <a:stretch>
            <a:fillRect/>
          </a:stretch>
        </p:blipFill>
        <p:spPr>
          <a:xfrm>
            <a:off x="4260871" y="3633669"/>
            <a:ext cx="3556991" cy="2822495"/>
          </a:xfrm>
          <a:prstGeom prst="rect">
            <a:avLst/>
          </a:prstGeom>
        </p:spPr>
      </p:pic>
      <p:pic>
        <p:nvPicPr>
          <p:cNvPr id="11" name="Рисунок 11">
            <a:extLst>
              <a:ext uri="{FF2B5EF4-FFF2-40B4-BE49-F238E27FC236}">
                <a16:creationId xmlns:a16="http://schemas.microsoft.com/office/drawing/2014/main" id="{A329C6AA-DAEE-D547-B91B-011F817CB8CA}"/>
              </a:ext>
            </a:extLst>
          </p:cNvPr>
          <p:cNvPicPr>
            <a:picLocks noChangeAspect="1"/>
          </p:cNvPicPr>
          <p:nvPr/>
        </p:nvPicPr>
        <p:blipFill>
          <a:blip r:embed="rId4"/>
          <a:stretch>
            <a:fillRect/>
          </a:stretch>
        </p:blipFill>
        <p:spPr>
          <a:xfrm>
            <a:off x="7929433" y="2239539"/>
            <a:ext cx="3913529" cy="3030898"/>
          </a:xfrm>
          <a:prstGeom prst="rect">
            <a:avLst/>
          </a:prstGeom>
        </p:spPr>
      </p:pic>
    </p:spTree>
    <p:extLst>
      <p:ext uri="{BB962C8B-B14F-4D97-AF65-F5344CB8AC3E}">
        <p14:creationId xmlns:p14="http://schemas.microsoft.com/office/powerpoint/2010/main" val="1675490063"/>
      </p:ext>
    </p:extLst>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7</Slides>
  <Notes>0</Notes>
  <HiddenSlides>0</HiddenSlide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Галерея</vt:lpstr>
      <vt:lpstr>Great Patriotic war 1941-1945</vt:lpstr>
      <vt:lpstr>How did it start?</vt:lpstr>
      <vt:lpstr>Презентация PowerPoint</vt:lpstr>
      <vt:lpstr>The end of the great Patriotic war.</vt:lpstr>
      <vt:lpstr>The war affected every family…</vt:lpstr>
      <vt:lpstr>Презентация PowerPoint</vt:lpstr>
      <vt:lpstr>Take care of your loved ones and do not forget the heroes who gave their lives for the world above our 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Великая Отечественная война 1941-1945</dc:title>
  <dc:creator>Дарья Кокуркина</dc:creator>
  <cp:lastModifiedBy>Дарья Кокуркина</cp:lastModifiedBy>
  <cp:revision>17</cp:revision>
  <dcterms:created xsi:type="dcterms:W3CDTF">2020-05-10T14:15:28Z</dcterms:created>
  <dcterms:modified xsi:type="dcterms:W3CDTF">2020-05-10T17:49:52Z</dcterms:modified>
</cp:coreProperties>
</file>