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9" r:id="rId3"/>
    <p:sldId id="261" r:id="rId4"/>
    <p:sldId id="265" r:id="rId5"/>
    <p:sldId id="260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F9D98-0D5A-436F-B0DB-0B1183FC3015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11E26-B712-4A37-90FA-6862D49F2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2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11E26-B712-4A37-90FA-6862D49F22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7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11E26-B712-4A37-90FA-6862D49F22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7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11E26-B712-4A37-90FA-6862D49F22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7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11E26-B712-4A37-90FA-6862D49F22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7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8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3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6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6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6792E-1D83-4E0A-B404-B8FBC7C8525A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F497-9617-4E9B-B68F-162BD931B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1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trinity-travel.ru/education/groups/england/engla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9144000" cy="6163058"/>
          </a:xfrm>
          <a:prstGeom prst="rect">
            <a:avLst/>
          </a:prstGeom>
          <a:noFill/>
          <a:effectLst>
            <a:glow rad="127000">
              <a:schemeClr val="accent1">
                <a:alpha val="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dexcel - advancing learning, changing li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3" y="6469538"/>
            <a:ext cx="18573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53037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МЕЖДУНАРОДНЫЙ ОБРАЗОВАТЕЛЬНЫЙ ПРОЕКТ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75" y="3140055"/>
            <a:ext cx="889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БРИТАНСКАЯ ШКОЛА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4634" y="6021288"/>
            <a:ext cx="564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Британский экзаменационный центр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838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24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5" name="Picture 2" descr="C:\Users\ШТО\Desktop\Documents\Реклама\объявления+щиты\достоевский_Джей энд Эс_плакат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1270" r="63428" b="94099"/>
            <a:stretch>
              <a:fillRect/>
            </a:stretch>
          </p:blipFill>
          <p:spPr bwMode="auto">
            <a:xfrm>
              <a:off x="0" y="0"/>
              <a:ext cx="45450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6462464" y="376238"/>
              <a:ext cx="228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www.jands.ru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6336688" y="49916"/>
              <a:ext cx="23773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+7 (383) 363-11-63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59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37" y="603614"/>
            <a:ext cx="8229600" cy="138522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/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</a:b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9005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tx2"/>
                </a:solidFill>
              </a:rPr>
              <a:t>Что такое Британская школа?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Изучение школьных предметов на английском языке по программам и учебникам британской школы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Возможность получить международные сертификаты о неполном и полном среднем образовании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Новейшие технологии в обучении, лучшие практико-ориентированные подходы и методики западной образовательной системы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Возможность поступить на первый курс зарубежного университета без подготовительных программ и дополнительных затрат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838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24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6" name="Picture 2" descr="C:\Users\ШТО\Desktop\Documents\Реклама\объявления+щиты\достоевский_Джей энд Эс_плакат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1270" r="63428" b="94099"/>
            <a:stretch>
              <a:fillRect/>
            </a:stretch>
          </p:blipFill>
          <p:spPr bwMode="auto">
            <a:xfrm>
              <a:off x="0" y="0"/>
              <a:ext cx="45450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6462464" y="376238"/>
              <a:ext cx="228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www.jands.ru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6336688" y="49916"/>
              <a:ext cx="23773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+7 (383) 363-11-63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95536" y="645333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532440" y="1916832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6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626" y="404664"/>
            <a:ext cx="8229600" cy="86895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Образование в Великобритании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455177" y="4653136"/>
            <a:ext cx="2820679" cy="1152128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Начальная школа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5-11 лет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429188" y="3480924"/>
            <a:ext cx="2808312" cy="1152128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Средняя школа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12-16 лет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808846"/>
            <a:ext cx="4608512" cy="5057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УНИВЕРСИТЕТ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67544" y="2314568"/>
            <a:ext cx="2808312" cy="1166356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Шестой класс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17-18 лет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216802" y="2680721"/>
            <a:ext cx="720080" cy="1952331"/>
          </a:xfrm>
          <a:prstGeom prst="rightBrace">
            <a:avLst/>
          </a:prstGeom>
          <a:noFill/>
          <a:ln w="28575"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3d/>
          </a:bodyPr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995014" y="4056987"/>
            <a:ext cx="504055" cy="439241"/>
          </a:xfrm>
          <a:prstGeom prst="right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3499069" y="3466697"/>
            <a:ext cx="1532358" cy="1180581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GCSE</a:t>
            </a:r>
          </a:p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(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аналог ГИА)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3499069" y="2300343"/>
            <a:ext cx="1532358" cy="1180581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A-LEVEL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(аналог ЕГЭ)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985473" y="2897746"/>
            <a:ext cx="504055" cy="439241"/>
          </a:xfrm>
          <a:prstGeom prst="rightArrow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576842" y="2872056"/>
            <a:ext cx="3401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БРИТАНСКАЯ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ШКОЛА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НОВОСИБИРСКЕ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44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37" y="603614"/>
            <a:ext cx="8229600" cy="138522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Программы Британской школы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41987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Программа </a:t>
            </a:r>
            <a:r>
              <a:rPr lang="en-US" sz="3800" b="1" dirty="0" smtClean="0">
                <a:solidFill>
                  <a:srgbClr val="C00000"/>
                </a:solidFill>
              </a:rPr>
              <a:t>IGCSE</a:t>
            </a:r>
            <a:endParaRPr lang="ru-RU" sz="3800" b="1" dirty="0" smtClean="0">
              <a:solidFill>
                <a:srgbClr val="C00000"/>
              </a:solidFill>
            </a:endParaRPr>
          </a:p>
          <a:p>
            <a:r>
              <a:rPr lang="ru-RU" sz="3000" dirty="0" smtClean="0">
                <a:solidFill>
                  <a:schemeClr val="tx2"/>
                </a:solidFill>
              </a:rPr>
              <a:t>8-9 </a:t>
            </a:r>
            <a:r>
              <a:rPr lang="ru-RU" sz="3000" dirty="0" smtClean="0">
                <a:solidFill>
                  <a:schemeClr val="tx2"/>
                </a:solidFill>
              </a:rPr>
              <a:t>класс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1-2 </a:t>
            </a:r>
            <a:r>
              <a:rPr lang="ru-RU" sz="3000" dirty="0" smtClean="0">
                <a:solidFill>
                  <a:schemeClr val="tx2"/>
                </a:solidFill>
              </a:rPr>
              <a:t>года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3-5 предметов (математика, физика, география, информатика, экономика)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Академические умения 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Обучение на английском языке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Британские экзамены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Сертификаты </a:t>
            </a:r>
            <a:r>
              <a:rPr lang="en-US" sz="3000" dirty="0" smtClean="0">
                <a:solidFill>
                  <a:schemeClr val="tx2"/>
                </a:solidFill>
              </a:rPr>
              <a:t>IGCSE </a:t>
            </a:r>
            <a:r>
              <a:rPr lang="ru-RU" sz="3000" dirty="0" smtClean="0">
                <a:solidFill>
                  <a:schemeClr val="tx2"/>
                </a:solidFill>
              </a:rPr>
              <a:t>о неполном среднем образовании</a:t>
            </a:r>
            <a:endParaRPr lang="ru-RU" sz="3000" dirty="0">
              <a:solidFill>
                <a:schemeClr val="tx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838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24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6" name="Picture 2" descr="C:\Users\ШТО\Desktop\Documents\Реклама\объявления+щиты\достоевский_Джей энд Эс_плакат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1270" r="63428" b="94099"/>
            <a:stretch>
              <a:fillRect/>
            </a:stretch>
          </p:blipFill>
          <p:spPr bwMode="auto">
            <a:xfrm>
              <a:off x="0" y="0"/>
              <a:ext cx="45450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6462464" y="376238"/>
              <a:ext cx="228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www.jands.ru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6336688" y="49916"/>
              <a:ext cx="23773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+7 (383) 363-11-63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95536" y="645333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532440" y="1916832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1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37" y="773047"/>
            <a:ext cx="8229600" cy="109719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Программы Британской школы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5801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Программа </a:t>
            </a:r>
            <a:r>
              <a:rPr lang="en-US" b="1" dirty="0" smtClean="0">
                <a:solidFill>
                  <a:srgbClr val="C00000"/>
                </a:solidFill>
              </a:rPr>
              <a:t>A-level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10-11 класс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Уровень </a:t>
            </a:r>
            <a:r>
              <a:rPr lang="en-US" sz="2800" dirty="0" smtClean="0">
                <a:solidFill>
                  <a:schemeClr val="tx2"/>
                </a:solidFill>
              </a:rPr>
              <a:t>Upper-Intermediate</a:t>
            </a:r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2 года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предмет</a:t>
            </a:r>
            <a:r>
              <a:rPr lang="ru-RU" sz="2800" dirty="0">
                <a:solidFill>
                  <a:schemeClr val="tx2"/>
                </a:solidFill>
              </a:rPr>
              <a:t>а</a:t>
            </a:r>
            <a:r>
              <a:rPr lang="ru-RU" sz="2800" dirty="0" smtClean="0">
                <a:solidFill>
                  <a:schemeClr val="tx2"/>
                </a:solidFill>
              </a:rPr>
              <a:t> (математика, физика, география, информатика, экономика)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Обучение на английском языке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Британские экзамены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Сертификаты </a:t>
            </a:r>
            <a:r>
              <a:rPr lang="en-US" sz="2800" dirty="0" smtClean="0">
                <a:solidFill>
                  <a:schemeClr val="tx2"/>
                </a:solidFill>
              </a:rPr>
              <a:t>A-level </a:t>
            </a:r>
            <a:r>
              <a:rPr lang="ru-RU" sz="2800" dirty="0" smtClean="0">
                <a:solidFill>
                  <a:schemeClr val="tx2"/>
                </a:solidFill>
              </a:rPr>
              <a:t>о полном среднем образовании</a:t>
            </a:r>
            <a:endParaRPr lang="ru-RU" sz="2800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838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24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6" name="Picture 2" descr="C:\Users\ШТО\Desktop\Documents\Реклама\объявления+щиты\достоевский_Джей энд Эс_плакат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1270" r="63428" b="94099"/>
            <a:stretch>
              <a:fillRect/>
            </a:stretch>
          </p:blipFill>
          <p:spPr bwMode="auto">
            <a:xfrm>
              <a:off x="0" y="0"/>
              <a:ext cx="45450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6462464" y="376238"/>
              <a:ext cx="228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www.jands.ru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6336688" y="49916"/>
              <a:ext cx="23773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+7 (383) 363-11-63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95536" y="623731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532440" y="1916832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53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37" y="773047"/>
            <a:ext cx="8229600" cy="109719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Программы Британской школы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58011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Программа </a:t>
            </a:r>
            <a:r>
              <a:rPr lang="en-US" b="1" dirty="0" smtClean="0">
                <a:solidFill>
                  <a:srgbClr val="C00000"/>
                </a:solidFill>
              </a:rPr>
              <a:t>Pathway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2700" dirty="0" smtClean="0">
                <a:solidFill>
                  <a:schemeClr val="tx2"/>
                </a:solidFill>
              </a:rPr>
              <a:t>С 6 класса</a:t>
            </a:r>
          </a:p>
          <a:p>
            <a:r>
              <a:rPr lang="ru-RU" sz="2700" dirty="0" smtClean="0">
                <a:solidFill>
                  <a:schemeClr val="tx2"/>
                </a:solidFill>
              </a:rPr>
              <a:t>С уровня </a:t>
            </a:r>
            <a:r>
              <a:rPr lang="en-US" sz="2700" dirty="0" smtClean="0">
                <a:solidFill>
                  <a:schemeClr val="tx2"/>
                </a:solidFill>
              </a:rPr>
              <a:t>Pre-Intermediate</a:t>
            </a:r>
            <a:endParaRPr lang="ru-RU" sz="2700" dirty="0" smtClean="0">
              <a:solidFill>
                <a:schemeClr val="tx2"/>
              </a:solidFill>
            </a:endParaRPr>
          </a:p>
          <a:p>
            <a:r>
              <a:rPr lang="ru-RU" sz="2700" dirty="0" smtClean="0">
                <a:solidFill>
                  <a:schemeClr val="tx2"/>
                </a:solidFill>
              </a:rPr>
              <a:t>Обучение на английском языке</a:t>
            </a:r>
          </a:p>
          <a:p>
            <a:r>
              <a:rPr lang="ru-RU" sz="2700" dirty="0" smtClean="0">
                <a:solidFill>
                  <a:schemeClr val="tx2"/>
                </a:solidFill>
              </a:rPr>
              <a:t>Ознакомительный курс по предметам </a:t>
            </a:r>
            <a:r>
              <a:rPr lang="en-US" sz="2700" dirty="0" smtClean="0">
                <a:solidFill>
                  <a:schemeClr val="tx2"/>
                </a:solidFill>
              </a:rPr>
              <a:t>SCIENCE</a:t>
            </a:r>
            <a:r>
              <a:rPr lang="ru-RU" sz="2700" dirty="0">
                <a:solidFill>
                  <a:schemeClr val="tx2"/>
                </a:solidFill>
              </a:rPr>
              <a:t> </a:t>
            </a:r>
            <a:r>
              <a:rPr lang="ru-RU" sz="2700" dirty="0" smtClean="0">
                <a:solidFill>
                  <a:schemeClr val="tx2"/>
                </a:solidFill>
              </a:rPr>
              <a:t>(физика, биология, химия)</a:t>
            </a:r>
            <a:endParaRPr lang="ru-RU" sz="2700" dirty="0" smtClean="0">
              <a:solidFill>
                <a:schemeClr val="tx2"/>
              </a:solidFill>
            </a:endParaRPr>
          </a:p>
          <a:p>
            <a:r>
              <a:rPr lang="ru-RU" sz="2700" dirty="0" smtClean="0">
                <a:solidFill>
                  <a:schemeClr val="tx2"/>
                </a:solidFill>
              </a:rPr>
              <a:t>Академические умения</a:t>
            </a:r>
            <a:endParaRPr lang="en-US" sz="2700" dirty="0" smtClean="0">
              <a:solidFill>
                <a:schemeClr val="tx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838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24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6" name="Picture 2" descr="C:\Users\ШТО\Desktop\Documents\Реклама\объявления+щиты\достоевский_Джей энд Эс_плакат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1270" r="63428" b="94099"/>
            <a:stretch>
              <a:fillRect/>
            </a:stretch>
          </p:blipFill>
          <p:spPr bwMode="auto">
            <a:xfrm>
              <a:off x="0" y="0"/>
              <a:ext cx="45450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6462464" y="376238"/>
              <a:ext cx="228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www.jands.ru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6336688" y="49916"/>
              <a:ext cx="23773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+7 (383) 363-11-63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95536" y="623731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532440" y="1916832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1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6348"/>
            <a:ext cx="8229600" cy="109719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Программы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Британской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школы - это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58011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Доступное</a:t>
            </a:r>
            <a:r>
              <a:rPr lang="ru-RU" sz="2800" dirty="0">
                <a:solidFill>
                  <a:schemeClr val="tx2"/>
                </a:solidFill>
              </a:rPr>
              <a:t>, интересное изложение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chemeClr val="tx2"/>
                </a:solidFill>
              </a:rPr>
              <a:t>И</a:t>
            </a:r>
            <a:r>
              <a:rPr lang="ru-RU" sz="2800" dirty="0" smtClean="0">
                <a:solidFill>
                  <a:schemeClr val="tx2"/>
                </a:solidFill>
              </a:rPr>
              <a:t>ндивидуальный подход (мини группы)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Лучшие российские и иностранные преподаватели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100</a:t>
            </a:r>
            <a:r>
              <a:rPr lang="ru-RU" sz="2800" dirty="0">
                <a:solidFill>
                  <a:schemeClr val="tx2"/>
                </a:solidFill>
              </a:rPr>
              <a:t>% вовлечение всех учащихся в процесс изучения </a:t>
            </a:r>
            <a:r>
              <a:rPr lang="ru-RU" sz="2800" dirty="0" smtClean="0">
                <a:solidFill>
                  <a:schemeClr val="tx2"/>
                </a:solidFill>
              </a:rPr>
              <a:t>предмета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Высокий уровень английского языка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/>
                </a:solidFill>
              </a:rPr>
              <a:t>высокая </a:t>
            </a:r>
            <a:r>
              <a:rPr lang="ru-RU" sz="2800" dirty="0">
                <a:solidFill>
                  <a:schemeClr val="tx2"/>
                </a:solidFill>
              </a:rPr>
              <a:t>мотивация </a:t>
            </a:r>
            <a:r>
              <a:rPr lang="ru-RU" sz="2800" dirty="0" smtClean="0">
                <a:solidFill>
                  <a:schemeClr val="tx2"/>
                </a:solidFill>
              </a:rPr>
              <a:t>и успеваемость в школе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2"/>
                </a:solidFill>
              </a:rPr>
              <a:t>Больше, чем просто английский!</a:t>
            </a: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700" dirty="0" smtClean="0">
              <a:solidFill>
                <a:schemeClr val="tx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838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24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6" name="Picture 2" descr="C:\Users\ШТО\Desktop\Documents\Реклама\объявления+щиты\достоевский_Джей энд Эс_плакат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1270" r="63428" b="94099"/>
            <a:stretch>
              <a:fillRect/>
            </a:stretch>
          </p:blipFill>
          <p:spPr bwMode="auto">
            <a:xfrm>
              <a:off x="0" y="0"/>
              <a:ext cx="45450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6462464" y="376238"/>
              <a:ext cx="228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www.jands.ru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6336688" y="49916"/>
              <a:ext cx="23773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+7 (383) 363-11-63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95536" y="623731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532440" y="1916832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2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03709"/>
            <a:ext cx="8229600" cy="495801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>
                <a:solidFill>
                  <a:schemeClr val="tx2"/>
                </a:solidFill>
              </a:rPr>
              <a:t>В наших центрах для Вас:</a:t>
            </a:r>
          </a:p>
          <a:p>
            <a:pPr>
              <a:buFontTx/>
              <a:buChar char="-"/>
            </a:pPr>
            <a:r>
              <a:rPr lang="ru-RU" sz="2700" dirty="0" smtClean="0">
                <a:solidFill>
                  <a:schemeClr val="tx2"/>
                </a:solidFill>
              </a:rPr>
              <a:t>Бесплатное тестирование и консультация с методистом</a:t>
            </a:r>
          </a:p>
          <a:p>
            <a:pPr>
              <a:buFontTx/>
              <a:buChar char="-"/>
            </a:pPr>
            <a:r>
              <a:rPr lang="ru-RU" sz="2700" dirty="0" smtClean="0">
                <a:solidFill>
                  <a:schemeClr val="tx2"/>
                </a:solidFill>
              </a:rPr>
              <a:t>Подбор индивидуальной траектории обучения</a:t>
            </a:r>
          </a:p>
          <a:p>
            <a:pPr>
              <a:buFontTx/>
              <a:buChar char="-"/>
            </a:pPr>
            <a:r>
              <a:rPr lang="ru-RU" sz="2700" dirty="0" smtClean="0">
                <a:solidFill>
                  <a:schemeClr val="tx2"/>
                </a:solidFill>
              </a:rPr>
              <a:t>Консультация по выбору и условиям поступления в высшее учебное заведение за рубежом</a:t>
            </a:r>
          </a:p>
          <a:p>
            <a:pPr marL="0" indent="0">
              <a:buNone/>
            </a:pPr>
            <a:endParaRPr lang="ru-RU" sz="27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Запишитесь на тестирование и консультацию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по телефону: 363-11-63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по электронной почте: </a:t>
            </a:r>
            <a:r>
              <a:rPr lang="en-US" sz="2400" dirty="0" smtClean="0">
                <a:solidFill>
                  <a:schemeClr val="tx2"/>
                </a:solidFill>
              </a:rPr>
              <a:t>britishschool@jands.ru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838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2400" b="1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6" name="Picture 2" descr="C:\Users\ШТО\Desktop\Documents\Реклама\объявления+щиты\достоевский_Джей энд Эс_плакат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1270" r="63428" b="94099"/>
            <a:stretch>
              <a:fillRect/>
            </a:stretch>
          </p:blipFill>
          <p:spPr bwMode="auto">
            <a:xfrm>
              <a:off x="0" y="0"/>
              <a:ext cx="454501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6462464" y="376238"/>
              <a:ext cx="228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www.jands.ru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6336688" y="49916"/>
              <a:ext cx="23773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b="1" dirty="0" smtClean="0">
                  <a:solidFill>
                    <a:schemeClr val="bg1"/>
                  </a:solidFill>
                </a:rPr>
                <a:t>+7 (383) 363-11-63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95536" y="623731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532440" y="1916832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523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340</Words>
  <Application>Microsoft Office PowerPoint</Application>
  <PresentationFormat>Экран (4:3)</PresentationFormat>
  <Paragraphs>83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</vt:lpstr>
      <vt:lpstr>Образование в Великобритании</vt:lpstr>
      <vt:lpstr>Программы Британской школы</vt:lpstr>
      <vt:lpstr>Программы Британской школы</vt:lpstr>
      <vt:lpstr>Программы Британской школы</vt:lpstr>
      <vt:lpstr>Программы Британской школы - это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Kuzmina</dc:creator>
  <cp:lastModifiedBy>Galina Kuzmina</cp:lastModifiedBy>
  <cp:revision>18</cp:revision>
  <dcterms:created xsi:type="dcterms:W3CDTF">2014-10-13T03:54:05Z</dcterms:created>
  <dcterms:modified xsi:type="dcterms:W3CDTF">2014-12-11T07:08:57Z</dcterms:modified>
</cp:coreProperties>
</file>